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2"/>
    <p:sldMasterId id="2147483679" r:id="rId3"/>
  </p:sldMasterIdLst>
  <p:notesMasterIdLst>
    <p:notesMasterId r:id="rId17"/>
  </p:notesMasterIdLst>
  <p:handoutMasterIdLst>
    <p:handoutMasterId r:id="rId18"/>
  </p:handoutMasterIdLst>
  <p:sldIdLst>
    <p:sldId id="748" r:id="rId4"/>
    <p:sldId id="738" r:id="rId5"/>
    <p:sldId id="752" r:id="rId6"/>
    <p:sldId id="759" r:id="rId7"/>
    <p:sldId id="751" r:id="rId8"/>
    <p:sldId id="740" r:id="rId9"/>
    <p:sldId id="750" r:id="rId10"/>
    <p:sldId id="753" r:id="rId11"/>
    <p:sldId id="755" r:id="rId12"/>
    <p:sldId id="758" r:id="rId13"/>
    <p:sldId id="757" r:id="rId14"/>
    <p:sldId id="754" r:id="rId15"/>
    <p:sldId id="735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7AF09E-00A6-BF46-81F7-3866D87DA167}">
          <p14:sldIdLst>
            <p14:sldId id="748"/>
            <p14:sldId id="738"/>
            <p14:sldId id="752"/>
            <p14:sldId id="759"/>
            <p14:sldId id="751"/>
            <p14:sldId id="740"/>
            <p14:sldId id="750"/>
            <p14:sldId id="753"/>
            <p14:sldId id="755"/>
            <p14:sldId id="758"/>
            <p14:sldId id="757"/>
            <p14:sldId id="754"/>
            <p14:sldId id="735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4E39"/>
    <a:srgbClr val="A86F36"/>
    <a:srgbClr val="D8B088"/>
    <a:srgbClr val="581D00"/>
    <a:srgbClr val="E8796A"/>
    <a:srgbClr val="F5C4BD"/>
    <a:srgbClr val="8B5C2D"/>
    <a:srgbClr val="996600"/>
    <a:srgbClr val="9A3300"/>
    <a:srgbClr val="CD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133" autoAdjust="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AAB09-2DEE-4F80-B0F6-876389DAF86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534ACCE-884B-4334-9F7D-C601D7398F6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2018 год</a:t>
          </a:r>
        </a:p>
        <a:p>
          <a:r>
            <a:rPr lang="ru-RU" b="1" dirty="0" smtClean="0"/>
            <a:t>6 «окон»</a:t>
          </a:r>
          <a:endParaRPr lang="ru-RU" b="1" dirty="0"/>
        </a:p>
      </dgm:t>
    </dgm:pt>
    <dgm:pt modelId="{3BFEC21F-6A81-47FD-93D8-8F8A293ADAC2}" type="parTrans" cxnId="{D6B66FD3-31DC-42D3-A2A9-9A27C579B701}">
      <dgm:prSet/>
      <dgm:spPr/>
      <dgm:t>
        <a:bodyPr/>
        <a:lstStyle/>
        <a:p>
          <a:endParaRPr lang="ru-RU"/>
        </a:p>
      </dgm:t>
    </dgm:pt>
    <dgm:pt modelId="{223FFC7C-8E62-46D7-8C1A-8D8746464D95}" type="sibTrans" cxnId="{D6B66FD3-31DC-42D3-A2A9-9A27C579B701}">
      <dgm:prSet/>
      <dgm:spPr/>
      <dgm:t>
        <a:bodyPr/>
        <a:lstStyle/>
        <a:p>
          <a:endParaRPr lang="ru-RU"/>
        </a:p>
      </dgm:t>
    </dgm:pt>
    <dgm:pt modelId="{5392F678-4502-41CE-A06D-6BF6A6737433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г. Сыктывкар, ул. Ленина, д.74 (на площадке </a:t>
          </a:r>
          <a:r>
            <a:rPr lang="ru-RU" sz="1600" dirty="0" err="1" smtClean="0"/>
            <a:t>Шонди</a:t>
          </a:r>
          <a:r>
            <a:rPr lang="ru-RU" sz="1600" dirty="0" smtClean="0"/>
            <a:t>)</a:t>
          </a:r>
          <a:endParaRPr lang="ru-RU" sz="1600" dirty="0"/>
        </a:p>
      </dgm:t>
    </dgm:pt>
    <dgm:pt modelId="{1A95C8BC-52EB-44D1-9B9F-C9EAA05728FF}" type="parTrans" cxnId="{70D2DC1A-1474-42F2-AB3E-346A6F5FCDA7}">
      <dgm:prSet/>
      <dgm:spPr/>
      <dgm:t>
        <a:bodyPr/>
        <a:lstStyle/>
        <a:p>
          <a:endParaRPr lang="ru-RU"/>
        </a:p>
      </dgm:t>
    </dgm:pt>
    <dgm:pt modelId="{ACDAF94F-DD5A-4AAD-90EC-BAACA142C182}" type="sibTrans" cxnId="{70D2DC1A-1474-42F2-AB3E-346A6F5FCDA7}">
      <dgm:prSet/>
      <dgm:spPr/>
      <dgm:t>
        <a:bodyPr/>
        <a:lstStyle/>
        <a:p>
          <a:endParaRPr lang="ru-RU"/>
        </a:p>
      </dgm:t>
    </dgm:pt>
    <dgm:pt modelId="{6F11D536-5592-4530-9723-0F774D4E150F}">
      <dgm:prSet phldrT="[Текст]"/>
      <dgm:spPr/>
      <dgm:t>
        <a:bodyPr/>
        <a:lstStyle/>
        <a:p>
          <a:r>
            <a:rPr lang="ru-RU" b="1" dirty="0" smtClean="0"/>
            <a:t>2019 год</a:t>
          </a:r>
        </a:p>
        <a:p>
          <a:r>
            <a:rPr lang="ru-RU" b="1" dirty="0" smtClean="0"/>
            <a:t>1 «окно»</a:t>
          </a:r>
          <a:endParaRPr lang="ru-RU" b="1" dirty="0"/>
        </a:p>
      </dgm:t>
    </dgm:pt>
    <dgm:pt modelId="{25839035-65DB-4357-AE6A-FC11DFD2BBEE}" type="parTrans" cxnId="{4BE5A35E-83B8-424D-B757-AC48D239126C}">
      <dgm:prSet/>
      <dgm:spPr/>
      <dgm:t>
        <a:bodyPr/>
        <a:lstStyle/>
        <a:p>
          <a:endParaRPr lang="ru-RU"/>
        </a:p>
      </dgm:t>
    </dgm:pt>
    <dgm:pt modelId="{4C4C1885-15C2-4C1D-9510-5F8F4EA2F812}" type="sibTrans" cxnId="{4BE5A35E-83B8-424D-B757-AC48D239126C}">
      <dgm:prSet/>
      <dgm:spPr/>
      <dgm:t>
        <a:bodyPr/>
        <a:lstStyle/>
        <a:p>
          <a:endParaRPr lang="ru-RU"/>
        </a:p>
      </dgm:t>
    </dgm:pt>
    <dgm:pt modelId="{EA3FF263-4D37-4B4A-B348-05015296192C}">
      <dgm:prSet phldrT="[Текст]" custT="1"/>
      <dgm:spPr/>
      <dgm:t>
        <a:bodyPr/>
        <a:lstStyle/>
        <a:p>
          <a:r>
            <a:rPr lang="ru-RU" sz="1600" dirty="0" smtClean="0"/>
            <a:t>г. Воркута, ул. Мира, д.15</a:t>
          </a:r>
          <a:endParaRPr lang="ru-RU" sz="1600" dirty="0"/>
        </a:p>
      </dgm:t>
    </dgm:pt>
    <dgm:pt modelId="{63FA142A-8C4A-414E-9B16-565B9074D918}" type="parTrans" cxnId="{14C0BCD6-9476-44C3-9577-C5ECE6950DFF}">
      <dgm:prSet/>
      <dgm:spPr/>
      <dgm:t>
        <a:bodyPr/>
        <a:lstStyle/>
        <a:p>
          <a:endParaRPr lang="ru-RU"/>
        </a:p>
      </dgm:t>
    </dgm:pt>
    <dgm:pt modelId="{CAFF2159-16C8-4BE4-B73F-F13BFA31AD6D}" type="sibTrans" cxnId="{14C0BCD6-9476-44C3-9577-C5ECE6950DFF}">
      <dgm:prSet/>
      <dgm:spPr/>
      <dgm:t>
        <a:bodyPr/>
        <a:lstStyle/>
        <a:p>
          <a:endParaRPr lang="ru-RU"/>
        </a:p>
      </dgm:t>
    </dgm:pt>
    <dgm:pt modelId="{8CEBAA10-8F40-4F96-B361-475DAF9B5E57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г. Ухта, ул. </a:t>
          </a:r>
          <a:r>
            <a:rPr lang="ru-RU" sz="1600" dirty="0" err="1" smtClean="0"/>
            <a:t>Оплеснина</a:t>
          </a:r>
          <a:r>
            <a:rPr lang="ru-RU" sz="1600" dirty="0" smtClean="0"/>
            <a:t>, д.11</a:t>
          </a:r>
          <a:endParaRPr lang="ru-RU" sz="1600" dirty="0"/>
        </a:p>
      </dgm:t>
    </dgm:pt>
    <dgm:pt modelId="{00E3834D-E57B-4F83-945C-98BEC17B56CF}" type="parTrans" cxnId="{26F3BD01-C775-40C4-B1EB-7F61F223A75F}">
      <dgm:prSet/>
      <dgm:spPr/>
      <dgm:t>
        <a:bodyPr/>
        <a:lstStyle/>
        <a:p>
          <a:endParaRPr lang="ru-RU"/>
        </a:p>
      </dgm:t>
    </dgm:pt>
    <dgm:pt modelId="{5AF5C400-4E7F-4173-92AA-276ACE146028}" type="sibTrans" cxnId="{26F3BD01-C775-40C4-B1EB-7F61F223A75F}">
      <dgm:prSet/>
      <dgm:spPr/>
      <dgm:t>
        <a:bodyPr/>
        <a:lstStyle/>
        <a:p>
          <a:endParaRPr lang="ru-RU"/>
        </a:p>
      </dgm:t>
    </dgm:pt>
    <dgm:pt modelId="{CC1E072E-07CB-42B0-9776-5F8A6458CDAE}" type="pres">
      <dgm:prSet presAssocID="{5E7AAB09-2DEE-4F80-B0F6-876389DAF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4836F-615B-492F-9EC2-F7864942E256}" type="pres">
      <dgm:prSet presAssocID="{4534ACCE-884B-4334-9F7D-C601D7398F6F}" presName="linNode" presStyleCnt="0"/>
      <dgm:spPr/>
      <dgm:t>
        <a:bodyPr/>
        <a:lstStyle/>
        <a:p>
          <a:endParaRPr lang="ru-RU"/>
        </a:p>
      </dgm:t>
    </dgm:pt>
    <dgm:pt modelId="{E57144A8-CCB1-47CE-B0DA-EEC8FD307307}" type="pres">
      <dgm:prSet presAssocID="{4534ACCE-884B-4334-9F7D-C601D7398F6F}" presName="parentText" presStyleLbl="node1" presStyleIdx="0" presStyleCnt="2" custScaleX="115194" custScaleY="950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E337B-A7DE-4A1F-A4B6-43A4E6B050FA}" type="pres">
      <dgm:prSet presAssocID="{4534ACCE-884B-4334-9F7D-C601D7398F6F}" presName="descendantText" presStyleLbl="alignAccFollowNode1" presStyleIdx="0" presStyleCnt="2" custScaleX="128608" custScaleY="10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4612-6A33-401E-8329-2B501FF42639}" type="pres">
      <dgm:prSet presAssocID="{223FFC7C-8E62-46D7-8C1A-8D8746464D95}" presName="sp" presStyleCnt="0"/>
      <dgm:spPr/>
      <dgm:t>
        <a:bodyPr/>
        <a:lstStyle/>
        <a:p>
          <a:endParaRPr lang="ru-RU"/>
        </a:p>
      </dgm:t>
    </dgm:pt>
    <dgm:pt modelId="{1A269A5A-6292-4941-9CF5-0C0DF2E30325}" type="pres">
      <dgm:prSet presAssocID="{6F11D536-5592-4530-9723-0F774D4E150F}" presName="linNode" presStyleCnt="0"/>
      <dgm:spPr/>
      <dgm:t>
        <a:bodyPr/>
        <a:lstStyle/>
        <a:p>
          <a:endParaRPr lang="ru-RU"/>
        </a:p>
      </dgm:t>
    </dgm:pt>
    <dgm:pt modelId="{9CC7A269-A924-417F-8409-79A498E05D84}" type="pres">
      <dgm:prSet presAssocID="{6F11D536-5592-4530-9723-0F774D4E150F}" presName="parentText" presStyleLbl="node1" presStyleIdx="1" presStyleCnt="2" custScaleX="108995" custScaleY="95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57D1B-A1A3-4A19-A0C2-187A0CEFC6DB}" type="pres">
      <dgm:prSet presAssocID="{6F11D536-5592-4530-9723-0F774D4E150F}" presName="descendantText" presStyleLbl="alignAccFollowNode1" presStyleIdx="1" presStyleCnt="2" custScaleX="126822" custScaleY="109130" custLinFactNeighborX="594" custLinFactNeighborY="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3BD01-C775-40C4-B1EB-7F61F223A75F}" srcId="{4534ACCE-884B-4334-9F7D-C601D7398F6F}" destId="{8CEBAA10-8F40-4F96-B361-475DAF9B5E57}" srcOrd="1" destOrd="0" parTransId="{00E3834D-E57B-4F83-945C-98BEC17B56CF}" sibTransId="{5AF5C400-4E7F-4173-92AA-276ACE146028}"/>
    <dgm:cxn modelId="{8B4AC170-263A-4587-86C6-1592174518F9}" type="presOf" srcId="{EA3FF263-4D37-4B4A-B348-05015296192C}" destId="{41257D1B-A1A3-4A19-A0C2-187A0CEFC6DB}" srcOrd="0" destOrd="0" presId="urn:microsoft.com/office/officeart/2005/8/layout/vList5"/>
    <dgm:cxn modelId="{70D2DC1A-1474-42F2-AB3E-346A6F5FCDA7}" srcId="{4534ACCE-884B-4334-9F7D-C601D7398F6F}" destId="{5392F678-4502-41CE-A06D-6BF6A6737433}" srcOrd="0" destOrd="0" parTransId="{1A95C8BC-52EB-44D1-9B9F-C9EAA05728FF}" sibTransId="{ACDAF94F-DD5A-4AAD-90EC-BAACA142C182}"/>
    <dgm:cxn modelId="{4BE5A35E-83B8-424D-B757-AC48D239126C}" srcId="{5E7AAB09-2DEE-4F80-B0F6-876389DAF86F}" destId="{6F11D536-5592-4530-9723-0F774D4E150F}" srcOrd="1" destOrd="0" parTransId="{25839035-65DB-4357-AE6A-FC11DFD2BBEE}" sibTransId="{4C4C1885-15C2-4C1D-9510-5F8F4EA2F812}"/>
    <dgm:cxn modelId="{14C0BCD6-9476-44C3-9577-C5ECE6950DFF}" srcId="{6F11D536-5592-4530-9723-0F774D4E150F}" destId="{EA3FF263-4D37-4B4A-B348-05015296192C}" srcOrd="0" destOrd="0" parTransId="{63FA142A-8C4A-414E-9B16-565B9074D918}" sibTransId="{CAFF2159-16C8-4BE4-B73F-F13BFA31AD6D}"/>
    <dgm:cxn modelId="{A401DBED-5D21-4C0E-AB33-E8884321EC0F}" type="presOf" srcId="{5392F678-4502-41CE-A06D-6BF6A6737433}" destId="{EFFE337B-A7DE-4A1F-A4B6-43A4E6B050FA}" srcOrd="0" destOrd="0" presId="urn:microsoft.com/office/officeart/2005/8/layout/vList5"/>
    <dgm:cxn modelId="{CA2E33D8-25D9-4CB9-B5BC-57C15D2365FD}" type="presOf" srcId="{8CEBAA10-8F40-4F96-B361-475DAF9B5E57}" destId="{EFFE337B-A7DE-4A1F-A4B6-43A4E6B050FA}" srcOrd="0" destOrd="1" presId="urn:microsoft.com/office/officeart/2005/8/layout/vList5"/>
    <dgm:cxn modelId="{D6B66FD3-31DC-42D3-A2A9-9A27C579B701}" srcId="{5E7AAB09-2DEE-4F80-B0F6-876389DAF86F}" destId="{4534ACCE-884B-4334-9F7D-C601D7398F6F}" srcOrd="0" destOrd="0" parTransId="{3BFEC21F-6A81-47FD-93D8-8F8A293ADAC2}" sibTransId="{223FFC7C-8E62-46D7-8C1A-8D8746464D95}"/>
    <dgm:cxn modelId="{BD53131F-34C7-4B0A-943B-5AC6B71ED55E}" type="presOf" srcId="{4534ACCE-884B-4334-9F7D-C601D7398F6F}" destId="{E57144A8-CCB1-47CE-B0DA-EEC8FD307307}" srcOrd="0" destOrd="0" presId="urn:microsoft.com/office/officeart/2005/8/layout/vList5"/>
    <dgm:cxn modelId="{94F16A0B-9DA4-4C22-B0E7-4D752FDC9ECE}" type="presOf" srcId="{5E7AAB09-2DEE-4F80-B0F6-876389DAF86F}" destId="{CC1E072E-07CB-42B0-9776-5F8A6458CDAE}" srcOrd="0" destOrd="0" presId="urn:microsoft.com/office/officeart/2005/8/layout/vList5"/>
    <dgm:cxn modelId="{2E72940E-69F1-4ECF-8410-3B19CF2B6309}" type="presOf" srcId="{6F11D536-5592-4530-9723-0F774D4E150F}" destId="{9CC7A269-A924-417F-8409-79A498E05D84}" srcOrd="0" destOrd="0" presId="urn:microsoft.com/office/officeart/2005/8/layout/vList5"/>
    <dgm:cxn modelId="{3344D5D6-E7B5-4B20-916F-A60FD470FBB1}" type="presParOf" srcId="{CC1E072E-07CB-42B0-9776-5F8A6458CDAE}" destId="{1124836F-615B-492F-9EC2-F7864942E256}" srcOrd="0" destOrd="0" presId="urn:microsoft.com/office/officeart/2005/8/layout/vList5"/>
    <dgm:cxn modelId="{3D0E2182-48BD-4860-AF0F-6C2258A9BACD}" type="presParOf" srcId="{1124836F-615B-492F-9EC2-F7864942E256}" destId="{E57144A8-CCB1-47CE-B0DA-EEC8FD307307}" srcOrd="0" destOrd="0" presId="urn:microsoft.com/office/officeart/2005/8/layout/vList5"/>
    <dgm:cxn modelId="{82B897C9-8516-49C1-9B0C-F94123377FAE}" type="presParOf" srcId="{1124836F-615B-492F-9EC2-F7864942E256}" destId="{EFFE337B-A7DE-4A1F-A4B6-43A4E6B050FA}" srcOrd="1" destOrd="0" presId="urn:microsoft.com/office/officeart/2005/8/layout/vList5"/>
    <dgm:cxn modelId="{68521A72-8CB3-4EC7-A7EB-0A1DEC565375}" type="presParOf" srcId="{CC1E072E-07CB-42B0-9776-5F8A6458CDAE}" destId="{5ED44612-6A33-401E-8329-2B501FF42639}" srcOrd="1" destOrd="0" presId="urn:microsoft.com/office/officeart/2005/8/layout/vList5"/>
    <dgm:cxn modelId="{6637272E-99BE-41B4-8B32-D453623AC599}" type="presParOf" srcId="{CC1E072E-07CB-42B0-9776-5F8A6458CDAE}" destId="{1A269A5A-6292-4941-9CF5-0C0DF2E30325}" srcOrd="2" destOrd="0" presId="urn:microsoft.com/office/officeart/2005/8/layout/vList5"/>
    <dgm:cxn modelId="{CA7606A5-107B-41E4-87E8-583D72E4D81D}" type="presParOf" srcId="{1A269A5A-6292-4941-9CF5-0C0DF2E30325}" destId="{9CC7A269-A924-417F-8409-79A498E05D84}" srcOrd="0" destOrd="0" presId="urn:microsoft.com/office/officeart/2005/8/layout/vList5"/>
    <dgm:cxn modelId="{1E80091D-3E12-428A-BBEA-13A02BD15057}" type="presParOf" srcId="{1A269A5A-6292-4941-9CF5-0C0DF2E30325}" destId="{41257D1B-A1A3-4A19-A0C2-187A0CEFC6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032BF-98C7-48E6-8FBE-B218B75562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8C44D-EF7E-4827-B89A-40EE0F8CC136}">
      <dgm:prSet phldrT="[Текст]" custT="1"/>
      <dgm:spPr>
        <a:solidFill>
          <a:srgbClr val="D8B08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0" i="0" dirty="0" smtClean="0"/>
            <a:t>Комплексная услуга «Открытие своего дела»</a:t>
          </a:r>
          <a:endParaRPr lang="ru-RU" sz="2000" dirty="0"/>
        </a:p>
      </dgm:t>
    </dgm:pt>
    <dgm:pt modelId="{3DCD0908-E3A9-4377-99A1-F75398877405}" type="parTrans" cxnId="{828AAC2F-21CC-45DE-8B79-EC3DE9D81727}">
      <dgm:prSet/>
      <dgm:spPr/>
      <dgm:t>
        <a:bodyPr/>
        <a:lstStyle/>
        <a:p>
          <a:endParaRPr lang="ru-RU"/>
        </a:p>
      </dgm:t>
    </dgm:pt>
    <dgm:pt modelId="{BE3FFE86-5D55-4C9E-BE3A-B6B4BC5682E4}" type="sibTrans" cxnId="{828AAC2F-21CC-45DE-8B79-EC3DE9D81727}">
      <dgm:prSet/>
      <dgm:spPr/>
      <dgm:t>
        <a:bodyPr/>
        <a:lstStyle/>
        <a:p>
          <a:endParaRPr lang="ru-RU"/>
        </a:p>
      </dgm:t>
    </dgm:pt>
    <dgm:pt modelId="{3DA26D73-31EE-4170-951D-D585177BC0C1}">
      <dgm:prSet phldrT="[Текст]"/>
      <dgm:spPr>
        <a:solidFill>
          <a:srgbClr val="D8B08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Имущественная поддержка, в </a:t>
          </a:r>
          <a:r>
            <a:rPr lang="ru-RU" dirty="0" err="1" smtClean="0"/>
            <a:t>т.ч</a:t>
          </a:r>
          <a:r>
            <a:rPr lang="ru-RU" dirty="0" smtClean="0"/>
            <a:t>. предоставление земельных участков</a:t>
          </a:r>
          <a:endParaRPr lang="ru-RU" dirty="0"/>
        </a:p>
      </dgm:t>
    </dgm:pt>
    <dgm:pt modelId="{BAFE28EE-52DC-4D4E-B4CD-C5E422B12718}" type="parTrans" cxnId="{4B768AD4-CDF1-4CBD-B8D1-1FC408A4D177}">
      <dgm:prSet/>
      <dgm:spPr/>
      <dgm:t>
        <a:bodyPr/>
        <a:lstStyle/>
        <a:p>
          <a:endParaRPr lang="ru-RU"/>
        </a:p>
      </dgm:t>
    </dgm:pt>
    <dgm:pt modelId="{DF551AE2-6205-46CA-8021-69A90A5C3240}" type="sibTrans" cxnId="{4B768AD4-CDF1-4CBD-B8D1-1FC408A4D177}">
      <dgm:prSet/>
      <dgm:spPr/>
      <dgm:t>
        <a:bodyPr/>
        <a:lstStyle/>
        <a:p>
          <a:endParaRPr lang="ru-RU"/>
        </a:p>
      </dgm:t>
    </dgm:pt>
    <dgm:pt modelId="{64151FE4-DBF3-4492-8248-0A677875CD49}">
      <dgm:prSet phldrT="[Текст]"/>
      <dgm:spPr>
        <a:solidFill>
          <a:srgbClr val="D8B08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Услуги в сфере лицензирования</a:t>
          </a:r>
          <a:endParaRPr lang="ru-RU" dirty="0"/>
        </a:p>
      </dgm:t>
    </dgm:pt>
    <dgm:pt modelId="{FC6F44FF-A5B3-49E4-8CC3-63AFBF8CF404}" type="parTrans" cxnId="{2B7D935D-4266-4C04-A9E3-D31F35D484D7}">
      <dgm:prSet/>
      <dgm:spPr/>
      <dgm:t>
        <a:bodyPr/>
        <a:lstStyle/>
        <a:p>
          <a:endParaRPr lang="ru-RU"/>
        </a:p>
      </dgm:t>
    </dgm:pt>
    <dgm:pt modelId="{0D657904-A471-4015-B6CB-C49420294E86}" type="sibTrans" cxnId="{2B7D935D-4266-4C04-A9E3-D31F35D484D7}">
      <dgm:prSet/>
      <dgm:spPr/>
      <dgm:t>
        <a:bodyPr/>
        <a:lstStyle/>
        <a:p>
          <a:endParaRPr lang="ru-RU"/>
        </a:p>
      </dgm:t>
    </dgm:pt>
    <dgm:pt modelId="{E7A45AA9-ADEF-402C-8963-5D772753C894}">
      <dgm:prSet phldrT="[Текст]"/>
      <dgm:spPr>
        <a:solidFill>
          <a:srgbClr val="D8B08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Услуги и меры поддержки АО «Корпорация МСП»</a:t>
          </a:r>
          <a:endParaRPr lang="ru-RU" dirty="0"/>
        </a:p>
      </dgm:t>
    </dgm:pt>
    <dgm:pt modelId="{28519656-0310-4710-822B-6293F9E7FF3C}" type="parTrans" cxnId="{79B6A4E7-E28B-4180-AB5F-8E82FE354FFE}">
      <dgm:prSet/>
      <dgm:spPr/>
      <dgm:t>
        <a:bodyPr/>
        <a:lstStyle/>
        <a:p>
          <a:endParaRPr lang="ru-RU"/>
        </a:p>
      </dgm:t>
    </dgm:pt>
    <dgm:pt modelId="{3122B8CD-6ED6-4CCD-B7AF-FADAD1402C7A}" type="sibTrans" cxnId="{79B6A4E7-E28B-4180-AB5F-8E82FE354FFE}">
      <dgm:prSet/>
      <dgm:spPr/>
      <dgm:t>
        <a:bodyPr/>
        <a:lstStyle/>
        <a:p>
          <a:endParaRPr lang="ru-RU"/>
        </a:p>
      </dgm:t>
    </dgm:pt>
    <dgm:pt modelId="{0D9B90F4-FB66-43FD-BA98-08E758715971}">
      <dgm:prSet phldrT="[Текст]"/>
      <dgm:spPr>
        <a:solidFill>
          <a:srgbClr val="D8B08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Кредитная и гарантийная поддержка</a:t>
          </a:r>
          <a:endParaRPr lang="ru-RU" dirty="0"/>
        </a:p>
      </dgm:t>
    </dgm:pt>
    <dgm:pt modelId="{D7C03180-08D7-4C66-8554-995300B8E202}" type="parTrans" cxnId="{8208C64D-11E1-46D9-9260-3770C93E9BA9}">
      <dgm:prSet/>
      <dgm:spPr/>
      <dgm:t>
        <a:bodyPr/>
        <a:lstStyle/>
        <a:p>
          <a:endParaRPr lang="ru-RU"/>
        </a:p>
      </dgm:t>
    </dgm:pt>
    <dgm:pt modelId="{D562EDDA-EE35-4F8D-BBD1-BF95AFD3A2AF}" type="sibTrans" cxnId="{8208C64D-11E1-46D9-9260-3770C93E9BA9}">
      <dgm:prSet/>
      <dgm:spPr/>
      <dgm:t>
        <a:bodyPr/>
        <a:lstStyle/>
        <a:p>
          <a:endParaRPr lang="ru-RU"/>
        </a:p>
      </dgm:t>
    </dgm:pt>
    <dgm:pt modelId="{6C56AEB0-EF25-422D-8310-CA1BB2820E81}">
      <dgm:prSet phldrT="[Текст]"/>
      <dgm:spPr>
        <a:solidFill>
          <a:srgbClr val="D8B08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Услуги банковских и страховых организаций</a:t>
          </a:r>
          <a:endParaRPr lang="ru-RU" dirty="0"/>
        </a:p>
      </dgm:t>
    </dgm:pt>
    <dgm:pt modelId="{582535E5-634C-410C-93D6-7A0D021D281B}" type="parTrans" cxnId="{47DFE598-E980-41A6-88AC-832A7402EECE}">
      <dgm:prSet/>
      <dgm:spPr/>
      <dgm:t>
        <a:bodyPr/>
        <a:lstStyle/>
        <a:p>
          <a:endParaRPr lang="ru-RU"/>
        </a:p>
      </dgm:t>
    </dgm:pt>
    <dgm:pt modelId="{BD2AD64F-6BD3-4D98-B613-F651341DC708}" type="sibTrans" cxnId="{47DFE598-E980-41A6-88AC-832A7402EECE}">
      <dgm:prSet/>
      <dgm:spPr/>
      <dgm:t>
        <a:bodyPr/>
        <a:lstStyle/>
        <a:p>
          <a:endParaRPr lang="ru-RU"/>
        </a:p>
      </dgm:t>
    </dgm:pt>
    <dgm:pt modelId="{D5230E61-D803-4A13-821D-CBA14C41AC63}" type="pres">
      <dgm:prSet presAssocID="{8B9032BF-98C7-48E6-8FBE-B218B75562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7B10246-CACE-4FE2-83DE-54955C71BCA0}" type="pres">
      <dgm:prSet presAssocID="{8B9032BF-98C7-48E6-8FBE-B218B7556236}" presName="Name1" presStyleCnt="0"/>
      <dgm:spPr/>
    </dgm:pt>
    <dgm:pt modelId="{4B8F80F5-5873-438F-8778-C56E94049EDC}" type="pres">
      <dgm:prSet presAssocID="{8B9032BF-98C7-48E6-8FBE-B218B7556236}" presName="cycle" presStyleCnt="0"/>
      <dgm:spPr/>
    </dgm:pt>
    <dgm:pt modelId="{CEE805FE-E3E7-469F-AB2D-E81BA968E9C3}" type="pres">
      <dgm:prSet presAssocID="{8B9032BF-98C7-48E6-8FBE-B218B7556236}" presName="srcNode" presStyleLbl="node1" presStyleIdx="0" presStyleCnt="6"/>
      <dgm:spPr/>
    </dgm:pt>
    <dgm:pt modelId="{11A8BF86-0BDC-49B6-83B9-B7D939F18CFF}" type="pres">
      <dgm:prSet presAssocID="{8B9032BF-98C7-48E6-8FBE-B218B7556236}" presName="conn" presStyleLbl="parChTrans1D2" presStyleIdx="0" presStyleCnt="1"/>
      <dgm:spPr/>
      <dgm:t>
        <a:bodyPr/>
        <a:lstStyle/>
        <a:p>
          <a:endParaRPr lang="ru-RU"/>
        </a:p>
      </dgm:t>
    </dgm:pt>
    <dgm:pt modelId="{6592129D-D898-4B55-8B92-6BCB1135FC9E}" type="pres">
      <dgm:prSet presAssocID="{8B9032BF-98C7-48E6-8FBE-B218B7556236}" presName="extraNode" presStyleLbl="node1" presStyleIdx="0" presStyleCnt="6"/>
      <dgm:spPr/>
    </dgm:pt>
    <dgm:pt modelId="{C4D4FCDE-AE91-4DD0-9B7F-E6844A628BEE}" type="pres">
      <dgm:prSet presAssocID="{8B9032BF-98C7-48E6-8FBE-B218B7556236}" presName="dstNode" presStyleLbl="node1" presStyleIdx="0" presStyleCnt="6"/>
      <dgm:spPr/>
    </dgm:pt>
    <dgm:pt modelId="{5945E518-D742-43DB-A16E-9C29E108CAAF}" type="pres">
      <dgm:prSet presAssocID="{CE48C44D-EF7E-4827-B89A-40EE0F8CC13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36AE5-FB36-4BF0-B9B5-C202A117B068}" type="pres">
      <dgm:prSet presAssocID="{CE48C44D-EF7E-4827-B89A-40EE0F8CC136}" presName="accent_1" presStyleCnt="0"/>
      <dgm:spPr/>
    </dgm:pt>
    <dgm:pt modelId="{9A1B37CE-90D4-42A2-AC72-7D7AACBF1D00}" type="pres">
      <dgm:prSet presAssocID="{CE48C44D-EF7E-4827-B89A-40EE0F8CC136}" presName="accentRepeatNode" presStyleLbl="solidFgAcc1" presStyleIdx="0" presStyleCnt="6"/>
      <dgm:spPr>
        <a:solidFill>
          <a:srgbClr val="E8796A"/>
        </a:solidFill>
        <a:scene3d>
          <a:camera prst="orthographicFront"/>
          <a:lightRig rig="threePt" dir="t"/>
        </a:scene3d>
        <a:sp3d>
          <a:bevelT w="139700" prst="cross"/>
          <a:bevelB/>
        </a:sp3d>
      </dgm:spPr>
      <dgm:t>
        <a:bodyPr/>
        <a:lstStyle/>
        <a:p>
          <a:endParaRPr lang="ru-RU"/>
        </a:p>
      </dgm:t>
    </dgm:pt>
    <dgm:pt modelId="{D242693E-21AE-4167-9185-6AA5DD3033D3}" type="pres">
      <dgm:prSet presAssocID="{3DA26D73-31EE-4170-951D-D585177BC0C1}" presName="text_2" presStyleLbl="node1" presStyleIdx="1" presStyleCnt="6" custScaleY="12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784D7-E4D4-48FA-9AC4-E204D47A0808}" type="pres">
      <dgm:prSet presAssocID="{3DA26D73-31EE-4170-951D-D585177BC0C1}" presName="accent_2" presStyleCnt="0"/>
      <dgm:spPr/>
    </dgm:pt>
    <dgm:pt modelId="{E1C4EFF7-57BD-47AE-841C-767BADFBD6D4}" type="pres">
      <dgm:prSet presAssocID="{3DA26D73-31EE-4170-951D-D585177BC0C1}" presName="accentRepeatNode" presStyleLbl="solidFgAcc1" presStyleIdx="1" presStyleCnt="6"/>
      <dgm:spPr>
        <a:solidFill>
          <a:srgbClr val="E8796A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40E5CE87-70D0-4021-93E8-539BEA480689}" type="pres">
      <dgm:prSet presAssocID="{64151FE4-DBF3-4492-8248-0A677875CD4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E210-C176-4538-90DA-072DDD7DABC8}" type="pres">
      <dgm:prSet presAssocID="{64151FE4-DBF3-4492-8248-0A677875CD49}" presName="accent_3" presStyleCnt="0"/>
      <dgm:spPr/>
    </dgm:pt>
    <dgm:pt modelId="{20D0C0BA-12D2-46F8-B49E-AEE6BD36487C}" type="pres">
      <dgm:prSet presAssocID="{64151FE4-DBF3-4492-8248-0A677875CD49}" presName="accentRepeatNode" presStyleLbl="solidFgAcc1" presStyleIdx="2" presStyleCnt="6"/>
      <dgm:spPr>
        <a:solidFill>
          <a:srgbClr val="E8796A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99DB5481-7D1B-4543-BFAC-CA7E3153D584}" type="pres">
      <dgm:prSet presAssocID="{E7A45AA9-ADEF-402C-8963-5D772753C89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8FA34-030E-4AC3-804A-43DEB40DFE0A}" type="pres">
      <dgm:prSet presAssocID="{E7A45AA9-ADEF-402C-8963-5D772753C894}" presName="accent_4" presStyleCnt="0"/>
      <dgm:spPr/>
    </dgm:pt>
    <dgm:pt modelId="{6F3D2BC9-2003-4633-8838-1D368618AFC7}" type="pres">
      <dgm:prSet presAssocID="{E7A45AA9-ADEF-402C-8963-5D772753C894}" presName="accentRepeatNode" presStyleLbl="solidFgAcc1" presStyleIdx="3" presStyleCnt="6"/>
      <dgm:spPr>
        <a:solidFill>
          <a:srgbClr val="E8796A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BD282CC4-7500-4042-BE68-8C6C0F15600C}" type="pres">
      <dgm:prSet presAssocID="{0D9B90F4-FB66-43FD-BA98-08E75871597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6BF8D-1A8F-47A3-ACB9-69FA1C37EA5E}" type="pres">
      <dgm:prSet presAssocID="{0D9B90F4-FB66-43FD-BA98-08E758715971}" presName="accent_5" presStyleCnt="0"/>
      <dgm:spPr/>
    </dgm:pt>
    <dgm:pt modelId="{066595CB-617C-4F48-AED2-4304D3BAD314}" type="pres">
      <dgm:prSet presAssocID="{0D9B90F4-FB66-43FD-BA98-08E758715971}" presName="accentRepeatNode" presStyleLbl="solidFgAcc1" presStyleIdx="4" presStyleCnt="6"/>
      <dgm:spPr>
        <a:solidFill>
          <a:srgbClr val="E8796A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E14A82AC-6A62-4411-A083-50A4239B5632}" type="pres">
      <dgm:prSet presAssocID="{6C56AEB0-EF25-422D-8310-CA1BB2820E81}" presName="text_6" presStyleLbl="node1" presStyleIdx="5" presStyleCnt="6" custScaleY="12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60F64-EA00-478C-9D18-107CF0EC27B9}" type="pres">
      <dgm:prSet presAssocID="{6C56AEB0-EF25-422D-8310-CA1BB2820E81}" presName="accent_6" presStyleCnt="0"/>
      <dgm:spPr/>
    </dgm:pt>
    <dgm:pt modelId="{443308BF-D616-4C3F-884A-A4D5CA86B1A8}" type="pres">
      <dgm:prSet presAssocID="{6C56AEB0-EF25-422D-8310-CA1BB2820E81}" presName="accentRepeatNode" presStyleLbl="solidFgAcc1" presStyleIdx="5" presStyleCnt="6"/>
      <dgm:spPr>
        <a:solidFill>
          <a:srgbClr val="E8796A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</dgm:ptLst>
  <dgm:cxnLst>
    <dgm:cxn modelId="{79B6A4E7-E28B-4180-AB5F-8E82FE354FFE}" srcId="{8B9032BF-98C7-48E6-8FBE-B218B7556236}" destId="{E7A45AA9-ADEF-402C-8963-5D772753C894}" srcOrd="3" destOrd="0" parTransId="{28519656-0310-4710-822B-6293F9E7FF3C}" sibTransId="{3122B8CD-6ED6-4CCD-B7AF-FADAD1402C7A}"/>
    <dgm:cxn modelId="{9DF1FFE6-D29B-45F1-AAAB-E10BF8BA9CCE}" type="presOf" srcId="{64151FE4-DBF3-4492-8248-0A677875CD49}" destId="{40E5CE87-70D0-4021-93E8-539BEA480689}" srcOrd="0" destOrd="0" presId="urn:microsoft.com/office/officeart/2008/layout/VerticalCurvedList"/>
    <dgm:cxn modelId="{B85E79B9-6086-4477-BDB9-749528FE86EC}" type="presOf" srcId="{CE48C44D-EF7E-4827-B89A-40EE0F8CC136}" destId="{5945E518-D742-43DB-A16E-9C29E108CAAF}" srcOrd="0" destOrd="0" presId="urn:microsoft.com/office/officeart/2008/layout/VerticalCurvedList"/>
    <dgm:cxn modelId="{47DFE598-E980-41A6-88AC-832A7402EECE}" srcId="{8B9032BF-98C7-48E6-8FBE-B218B7556236}" destId="{6C56AEB0-EF25-422D-8310-CA1BB2820E81}" srcOrd="5" destOrd="0" parTransId="{582535E5-634C-410C-93D6-7A0D021D281B}" sibTransId="{BD2AD64F-6BD3-4D98-B613-F651341DC708}"/>
    <dgm:cxn modelId="{B9B0D887-81FA-47AB-8C63-9807D78AC205}" type="presOf" srcId="{0D9B90F4-FB66-43FD-BA98-08E758715971}" destId="{BD282CC4-7500-4042-BE68-8C6C0F15600C}" srcOrd="0" destOrd="0" presId="urn:microsoft.com/office/officeart/2008/layout/VerticalCurvedList"/>
    <dgm:cxn modelId="{364E3C6E-DA2A-4564-BFE8-44ED7C656DE6}" type="presOf" srcId="{3DA26D73-31EE-4170-951D-D585177BC0C1}" destId="{D242693E-21AE-4167-9185-6AA5DD3033D3}" srcOrd="0" destOrd="0" presId="urn:microsoft.com/office/officeart/2008/layout/VerticalCurvedList"/>
    <dgm:cxn modelId="{A650402E-EC7A-4A51-AF62-44B9C65AC216}" type="presOf" srcId="{6C56AEB0-EF25-422D-8310-CA1BB2820E81}" destId="{E14A82AC-6A62-4411-A083-50A4239B5632}" srcOrd="0" destOrd="0" presId="urn:microsoft.com/office/officeart/2008/layout/VerticalCurvedList"/>
    <dgm:cxn modelId="{D1D076AD-5668-409F-BC65-53CC4E0EE693}" type="presOf" srcId="{8B9032BF-98C7-48E6-8FBE-B218B7556236}" destId="{D5230E61-D803-4A13-821D-CBA14C41AC63}" srcOrd="0" destOrd="0" presId="urn:microsoft.com/office/officeart/2008/layout/VerticalCurvedList"/>
    <dgm:cxn modelId="{8208C64D-11E1-46D9-9260-3770C93E9BA9}" srcId="{8B9032BF-98C7-48E6-8FBE-B218B7556236}" destId="{0D9B90F4-FB66-43FD-BA98-08E758715971}" srcOrd="4" destOrd="0" parTransId="{D7C03180-08D7-4C66-8554-995300B8E202}" sibTransId="{D562EDDA-EE35-4F8D-BBD1-BF95AFD3A2AF}"/>
    <dgm:cxn modelId="{DCC81725-9699-474D-B4B1-5F1117933FEA}" type="presOf" srcId="{E7A45AA9-ADEF-402C-8963-5D772753C894}" destId="{99DB5481-7D1B-4543-BFAC-CA7E3153D584}" srcOrd="0" destOrd="0" presId="urn:microsoft.com/office/officeart/2008/layout/VerticalCurvedList"/>
    <dgm:cxn modelId="{2B7D935D-4266-4C04-A9E3-D31F35D484D7}" srcId="{8B9032BF-98C7-48E6-8FBE-B218B7556236}" destId="{64151FE4-DBF3-4492-8248-0A677875CD49}" srcOrd="2" destOrd="0" parTransId="{FC6F44FF-A5B3-49E4-8CC3-63AFBF8CF404}" sibTransId="{0D657904-A471-4015-B6CB-C49420294E86}"/>
    <dgm:cxn modelId="{4B768AD4-CDF1-4CBD-B8D1-1FC408A4D177}" srcId="{8B9032BF-98C7-48E6-8FBE-B218B7556236}" destId="{3DA26D73-31EE-4170-951D-D585177BC0C1}" srcOrd="1" destOrd="0" parTransId="{BAFE28EE-52DC-4D4E-B4CD-C5E422B12718}" sibTransId="{DF551AE2-6205-46CA-8021-69A90A5C3240}"/>
    <dgm:cxn modelId="{828AAC2F-21CC-45DE-8B79-EC3DE9D81727}" srcId="{8B9032BF-98C7-48E6-8FBE-B218B7556236}" destId="{CE48C44D-EF7E-4827-B89A-40EE0F8CC136}" srcOrd="0" destOrd="0" parTransId="{3DCD0908-E3A9-4377-99A1-F75398877405}" sibTransId="{BE3FFE86-5D55-4C9E-BE3A-B6B4BC5682E4}"/>
    <dgm:cxn modelId="{18C103F0-8385-450E-9E0A-AF01DA1F28EF}" type="presOf" srcId="{BE3FFE86-5D55-4C9E-BE3A-B6B4BC5682E4}" destId="{11A8BF86-0BDC-49B6-83B9-B7D939F18CFF}" srcOrd="0" destOrd="0" presId="urn:microsoft.com/office/officeart/2008/layout/VerticalCurvedList"/>
    <dgm:cxn modelId="{347B9965-5A40-4FE3-84C7-F44C27B59A66}" type="presParOf" srcId="{D5230E61-D803-4A13-821D-CBA14C41AC63}" destId="{67B10246-CACE-4FE2-83DE-54955C71BCA0}" srcOrd="0" destOrd="0" presId="urn:microsoft.com/office/officeart/2008/layout/VerticalCurvedList"/>
    <dgm:cxn modelId="{DE0916B4-8C48-4962-A1A2-B53B35110E69}" type="presParOf" srcId="{67B10246-CACE-4FE2-83DE-54955C71BCA0}" destId="{4B8F80F5-5873-438F-8778-C56E94049EDC}" srcOrd="0" destOrd="0" presId="urn:microsoft.com/office/officeart/2008/layout/VerticalCurvedList"/>
    <dgm:cxn modelId="{B7603A58-24FC-4C1D-A4A4-169992CFE6A6}" type="presParOf" srcId="{4B8F80F5-5873-438F-8778-C56E94049EDC}" destId="{CEE805FE-E3E7-469F-AB2D-E81BA968E9C3}" srcOrd="0" destOrd="0" presId="urn:microsoft.com/office/officeart/2008/layout/VerticalCurvedList"/>
    <dgm:cxn modelId="{7073E8C9-B0D3-4C79-B966-D20B8648027E}" type="presParOf" srcId="{4B8F80F5-5873-438F-8778-C56E94049EDC}" destId="{11A8BF86-0BDC-49B6-83B9-B7D939F18CFF}" srcOrd="1" destOrd="0" presId="urn:microsoft.com/office/officeart/2008/layout/VerticalCurvedList"/>
    <dgm:cxn modelId="{319FD024-B711-4A91-A556-1665F7E2AC1E}" type="presParOf" srcId="{4B8F80F5-5873-438F-8778-C56E94049EDC}" destId="{6592129D-D898-4B55-8B92-6BCB1135FC9E}" srcOrd="2" destOrd="0" presId="urn:microsoft.com/office/officeart/2008/layout/VerticalCurvedList"/>
    <dgm:cxn modelId="{5BC78725-087B-4909-920F-140732D237FB}" type="presParOf" srcId="{4B8F80F5-5873-438F-8778-C56E94049EDC}" destId="{C4D4FCDE-AE91-4DD0-9B7F-E6844A628BEE}" srcOrd="3" destOrd="0" presId="urn:microsoft.com/office/officeart/2008/layout/VerticalCurvedList"/>
    <dgm:cxn modelId="{6D6A7F99-A0F5-44FB-9116-3B25F2F47146}" type="presParOf" srcId="{67B10246-CACE-4FE2-83DE-54955C71BCA0}" destId="{5945E518-D742-43DB-A16E-9C29E108CAAF}" srcOrd="1" destOrd="0" presId="urn:microsoft.com/office/officeart/2008/layout/VerticalCurvedList"/>
    <dgm:cxn modelId="{A63B8FC6-15F1-454F-BA8F-0B7D759F6BD8}" type="presParOf" srcId="{67B10246-CACE-4FE2-83DE-54955C71BCA0}" destId="{CC136AE5-FB36-4BF0-B9B5-C202A117B068}" srcOrd="2" destOrd="0" presId="urn:microsoft.com/office/officeart/2008/layout/VerticalCurvedList"/>
    <dgm:cxn modelId="{E67D36BA-6084-441E-AC07-D39D038997E3}" type="presParOf" srcId="{CC136AE5-FB36-4BF0-B9B5-C202A117B068}" destId="{9A1B37CE-90D4-42A2-AC72-7D7AACBF1D00}" srcOrd="0" destOrd="0" presId="urn:microsoft.com/office/officeart/2008/layout/VerticalCurvedList"/>
    <dgm:cxn modelId="{72A2DA7F-719E-4C5C-8C10-03BC106624F5}" type="presParOf" srcId="{67B10246-CACE-4FE2-83DE-54955C71BCA0}" destId="{D242693E-21AE-4167-9185-6AA5DD3033D3}" srcOrd="3" destOrd="0" presId="urn:microsoft.com/office/officeart/2008/layout/VerticalCurvedList"/>
    <dgm:cxn modelId="{B376393E-3BD9-461F-9F77-95E738EFFCC7}" type="presParOf" srcId="{67B10246-CACE-4FE2-83DE-54955C71BCA0}" destId="{3A6784D7-E4D4-48FA-9AC4-E204D47A0808}" srcOrd="4" destOrd="0" presId="urn:microsoft.com/office/officeart/2008/layout/VerticalCurvedList"/>
    <dgm:cxn modelId="{F69E8258-7923-4B80-917A-4ABD13ABEA45}" type="presParOf" srcId="{3A6784D7-E4D4-48FA-9AC4-E204D47A0808}" destId="{E1C4EFF7-57BD-47AE-841C-767BADFBD6D4}" srcOrd="0" destOrd="0" presId="urn:microsoft.com/office/officeart/2008/layout/VerticalCurvedList"/>
    <dgm:cxn modelId="{40D29E8C-0649-4E66-BFBC-4BC04D76339A}" type="presParOf" srcId="{67B10246-CACE-4FE2-83DE-54955C71BCA0}" destId="{40E5CE87-70D0-4021-93E8-539BEA480689}" srcOrd="5" destOrd="0" presId="urn:microsoft.com/office/officeart/2008/layout/VerticalCurvedList"/>
    <dgm:cxn modelId="{696040A2-6F82-409F-BDA6-B10C5B3E5063}" type="presParOf" srcId="{67B10246-CACE-4FE2-83DE-54955C71BCA0}" destId="{13ACE210-C176-4538-90DA-072DDD7DABC8}" srcOrd="6" destOrd="0" presId="urn:microsoft.com/office/officeart/2008/layout/VerticalCurvedList"/>
    <dgm:cxn modelId="{1D6C5F0A-8FD7-468C-9411-2897537108AB}" type="presParOf" srcId="{13ACE210-C176-4538-90DA-072DDD7DABC8}" destId="{20D0C0BA-12D2-46F8-B49E-AEE6BD36487C}" srcOrd="0" destOrd="0" presId="urn:microsoft.com/office/officeart/2008/layout/VerticalCurvedList"/>
    <dgm:cxn modelId="{16C8EF86-C61D-4142-B0E9-70AAD5ACB9FC}" type="presParOf" srcId="{67B10246-CACE-4FE2-83DE-54955C71BCA0}" destId="{99DB5481-7D1B-4543-BFAC-CA7E3153D584}" srcOrd="7" destOrd="0" presId="urn:microsoft.com/office/officeart/2008/layout/VerticalCurvedList"/>
    <dgm:cxn modelId="{ABB7F45F-B0DE-49C4-B30A-1162BCD40BDC}" type="presParOf" srcId="{67B10246-CACE-4FE2-83DE-54955C71BCA0}" destId="{1578FA34-030E-4AC3-804A-43DEB40DFE0A}" srcOrd="8" destOrd="0" presId="urn:microsoft.com/office/officeart/2008/layout/VerticalCurvedList"/>
    <dgm:cxn modelId="{03272A19-F06D-4630-89B0-C1B9542912B8}" type="presParOf" srcId="{1578FA34-030E-4AC3-804A-43DEB40DFE0A}" destId="{6F3D2BC9-2003-4633-8838-1D368618AFC7}" srcOrd="0" destOrd="0" presId="urn:microsoft.com/office/officeart/2008/layout/VerticalCurvedList"/>
    <dgm:cxn modelId="{26D0B03D-2CCF-418A-B7C8-B6A045A944F4}" type="presParOf" srcId="{67B10246-CACE-4FE2-83DE-54955C71BCA0}" destId="{BD282CC4-7500-4042-BE68-8C6C0F15600C}" srcOrd="9" destOrd="0" presId="urn:microsoft.com/office/officeart/2008/layout/VerticalCurvedList"/>
    <dgm:cxn modelId="{73CD7186-D70D-4C52-A414-CEDFFC5579AF}" type="presParOf" srcId="{67B10246-CACE-4FE2-83DE-54955C71BCA0}" destId="{B6C6BF8D-1A8F-47A3-ACB9-69FA1C37EA5E}" srcOrd="10" destOrd="0" presId="urn:microsoft.com/office/officeart/2008/layout/VerticalCurvedList"/>
    <dgm:cxn modelId="{F9623806-07C7-4901-A914-CF599746C0EB}" type="presParOf" srcId="{B6C6BF8D-1A8F-47A3-ACB9-69FA1C37EA5E}" destId="{066595CB-617C-4F48-AED2-4304D3BAD314}" srcOrd="0" destOrd="0" presId="urn:microsoft.com/office/officeart/2008/layout/VerticalCurvedList"/>
    <dgm:cxn modelId="{FBC56F62-D949-439A-B760-DFDCA9F62F7D}" type="presParOf" srcId="{67B10246-CACE-4FE2-83DE-54955C71BCA0}" destId="{E14A82AC-6A62-4411-A083-50A4239B5632}" srcOrd="11" destOrd="0" presId="urn:microsoft.com/office/officeart/2008/layout/VerticalCurvedList"/>
    <dgm:cxn modelId="{5B30E0C4-C2F8-44EF-BB73-FB274CFAD40B}" type="presParOf" srcId="{67B10246-CACE-4FE2-83DE-54955C71BCA0}" destId="{09360F64-EA00-478C-9D18-107CF0EC27B9}" srcOrd="12" destOrd="0" presId="urn:microsoft.com/office/officeart/2008/layout/VerticalCurvedList"/>
    <dgm:cxn modelId="{BF0A776E-54CA-4F22-B61D-5718344B5155}" type="presParOf" srcId="{09360F64-EA00-478C-9D18-107CF0EC27B9}" destId="{443308BF-D616-4C3F-884A-A4D5CA86B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E337B-A7DE-4A1F-A4B6-43A4E6B050FA}">
      <dsp:nvSpPr>
        <dsp:cNvPr id="0" name=""/>
        <dsp:cNvSpPr/>
      </dsp:nvSpPr>
      <dsp:spPr>
        <a:xfrm rot="5400000">
          <a:off x="2643038" y="-1000183"/>
          <a:ext cx="1017651" cy="3139038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г. Сыктывкар, ул. Ленина, д.74 (на площадке </a:t>
          </a:r>
          <a:r>
            <a:rPr lang="ru-RU" sz="1600" kern="1200" dirty="0" err="1" smtClean="0"/>
            <a:t>Шонди</a:t>
          </a:r>
          <a:r>
            <a:rPr lang="ru-RU" sz="1600" kern="1200" dirty="0" smtClean="0"/>
            <a:t>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г. Ухта, ул. </a:t>
          </a:r>
          <a:r>
            <a:rPr lang="ru-RU" sz="1600" kern="1200" dirty="0" err="1" smtClean="0"/>
            <a:t>Оплеснина</a:t>
          </a:r>
          <a:r>
            <a:rPr lang="ru-RU" sz="1600" kern="1200" dirty="0" smtClean="0"/>
            <a:t>, д.11</a:t>
          </a:r>
          <a:endParaRPr lang="ru-RU" sz="1600" kern="1200" dirty="0"/>
        </a:p>
      </dsp:txBody>
      <dsp:txXfrm rot="-5400000">
        <a:off x="1582345" y="110188"/>
        <a:ext cx="3089360" cy="918295"/>
      </dsp:txXfrm>
    </dsp:sp>
    <dsp:sp modelId="{E57144A8-CCB1-47CE-B0DA-EEC8FD307307}">
      <dsp:nvSpPr>
        <dsp:cNvPr id="0" name=""/>
        <dsp:cNvSpPr/>
      </dsp:nvSpPr>
      <dsp:spPr>
        <a:xfrm>
          <a:off x="802" y="493"/>
          <a:ext cx="1581542" cy="113768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2018 год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6 «окон»</a:t>
          </a:r>
          <a:endParaRPr lang="ru-RU" sz="2400" b="1" kern="1200" dirty="0"/>
        </a:p>
      </dsp:txBody>
      <dsp:txXfrm>
        <a:off x="56339" y="56030"/>
        <a:ext cx="1470468" cy="1026608"/>
      </dsp:txXfrm>
    </dsp:sp>
    <dsp:sp modelId="{41257D1B-A1A3-4A19-A0C2-187A0CEFC6DB}">
      <dsp:nvSpPr>
        <dsp:cNvPr id="0" name=""/>
        <dsp:cNvSpPr/>
      </dsp:nvSpPr>
      <dsp:spPr>
        <a:xfrm rot="5400000">
          <a:off x="2608830" y="181487"/>
          <a:ext cx="1045177" cy="318153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г. Воркута, ул. Мира, д.15</a:t>
          </a:r>
          <a:endParaRPr lang="ru-RU" sz="1600" kern="1200" dirty="0"/>
        </a:p>
      </dsp:txBody>
      <dsp:txXfrm rot="-5400000">
        <a:off x="1540652" y="1300687"/>
        <a:ext cx="3130513" cy="943135"/>
      </dsp:txXfrm>
    </dsp:sp>
    <dsp:sp modelId="{9CC7A269-A924-417F-8409-79A498E05D84}">
      <dsp:nvSpPr>
        <dsp:cNvPr id="0" name=""/>
        <dsp:cNvSpPr/>
      </dsp:nvSpPr>
      <dsp:spPr>
        <a:xfrm>
          <a:off x="802" y="1198034"/>
          <a:ext cx="1538052" cy="1145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2019 год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 «окно»</a:t>
          </a:r>
          <a:endParaRPr lang="ru-RU" sz="2400" b="1" kern="1200" dirty="0"/>
        </a:p>
      </dsp:txBody>
      <dsp:txXfrm>
        <a:off x="56718" y="1253950"/>
        <a:ext cx="1426220" cy="1033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BF86-0BDC-49B6-83B9-B7D939F18CFF}">
      <dsp:nvSpPr>
        <dsp:cNvPr id="0" name=""/>
        <dsp:cNvSpPr/>
      </dsp:nvSpPr>
      <dsp:spPr>
        <a:xfrm>
          <a:off x="-5889230" y="-901266"/>
          <a:ext cx="7011057" cy="701105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5E518-D742-43DB-A16E-9C29E108CAAF}">
      <dsp:nvSpPr>
        <dsp:cNvPr id="0" name=""/>
        <dsp:cNvSpPr/>
      </dsp:nvSpPr>
      <dsp:spPr>
        <a:xfrm>
          <a:off x="417900" y="274280"/>
          <a:ext cx="7536112" cy="548353"/>
        </a:xfrm>
        <a:prstGeom prst="rect">
          <a:avLst/>
        </a:prstGeom>
        <a:solidFill>
          <a:srgbClr val="D8B0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Комплексная услуга «Открытие своего дела»</a:t>
          </a:r>
          <a:endParaRPr lang="ru-RU" sz="2000" kern="1200" dirty="0"/>
        </a:p>
      </dsp:txBody>
      <dsp:txXfrm>
        <a:off x="417900" y="274280"/>
        <a:ext cx="7536112" cy="548353"/>
      </dsp:txXfrm>
    </dsp:sp>
    <dsp:sp modelId="{9A1B37CE-90D4-42A2-AC72-7D7AACBF1D00}">
      <dsp:nvSpPr>
        <dsp:cNvPr id="0" name=""/>
        <dsp:cNvSpPr/>
      </dsp:nvSpPr>
      <dsp:spPr>
        <a:xfrm>
          <a:off x="75179" y="205736"/>
          <a:ext cx="685441" cy="685441"/>
        </a:xfrm>
        <a:prstGeom prst="ellipse">
          <a:avLst/>
        </a:prstGeom>
        <a:solidFill>
          <a:srgbClr val="E8796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2693E-21AE-4167-9185-6AA5DD3033D3}">
      <dsp:nvSpPr>
        <dsp:cNvPr id="0" name=""/>
        <dsp:cNvSpPr/>
      </dsp:nvSpPr>
      <dsp:spPr>
        <a:xfrm>
          <a:off x="868959" y="1027641"/>
          <a:ext cx="7085053" cy="686483"/>
        </a:xfrm>
        <a:prstGeom prst="rect">
          <a:avLst/>
        </a:prstGeom>
        <a:solidFill>
          <a:srgbClr val="D8B0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Имущественная поддержка, в </a:t>
          </a:r>
          <a:r>
            <a:rPr lang="ru-RU" sz="2000" kern="1200" dirty="0" err="1" smtClean="0"/>
            <a:t>т.ч</a:t>
          </a:r>
          <a:r>
            <a:rPr lang="ru-RU" sz="2000" kern="1200" dirty="0" smtClean="0"/>
            <a:t>. предоставление земельных участков</a:t>
          </a:r>
          <a:endParaRPr lang="ru-RU" sz="2000" kern="1200" dirty="0"/>
        </a:p>
      </dsp:txBody>
      <dsp:txXfrm>
        <a:off x="868959" y="1027641"/>
        <a:ext cx="7085053" cy="686483"/>
      </dsp:txXfrm>
    </dsp:sp>
    <dsp:sp modelId="{E1C4EFF7-57BD-47AE-841C-767BADFBD6D4}">
      <dsp:nvSpPr>
        <dsp:cNvPr id="0" name=""/>
        <dsp:cNvSpPr/>
      </dsp:nvSpPr>
      <dsp:spPr>
        <a:xfrm>
          <a:off x="526238" y="1028162"/>
          <a:ext cx="685441" cy="685441"/>
        </a:xfrm>
        <a:prstGeom prst="ellipse">
          <a:avLst/>
        </a:prstGeom>
        <a:solidFill>
          <a:srgbClr val="E8796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5CE87-70D0-4021-93E8-539BEA480689}">
      <dsp:nvSpPr>
        <dsp:cNvPr id="0" name=""/>
        <dsp:cNvSpPr/>
      </dsp:nvSpPr>
      <dsp:spPr>
        <a:xfrm>
          <a:off x="1075216" y="1919133"/>
          <a:ext cx="6878796" cy="548353"/>
        </a:xfrm>
        <a:prstGeom prst="rect">
          <a:avLst/>
        </a:prstGeom>
        <a:solidFill>
          <a:srgbClr val="D8B0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Услуги в сфере лицензирования</a:t>
          </a:r>
          <a:endParaRPr lang="ru-RU" sz="2000" kern="1200" dirty="0"/>
        </a:p>
      </dsp:txBody>
      <dsp:txXfrm>
        <a:off x="1075216" y="1919133"/>
        <a:ext cx="6878796" cy="548353"/>
      </dsp:txXfrm>
    </dsp:sp>
    <dsp:sp modelId="{20D0C0BA-12D2-46F8-B49E-AEE6BD36487C}">
      <dsp:nvSpPr>
        <dsp:cNvPr id="0" name=""/>
        <dsp:cNvSpPr/>
      </dsp:nvSpPr>
      <dsp:spPr>
        <a:xfrm>
          <a:off x="732495" y="1850588"/>
          <a:ext cx="685441" cy="685441"/>
        </a:xfrm>
        <a:prstGeom prst="ellipse">
          <a:avLst/>
        </a:prstGeom>
        <a:solidFill>
          <a:srgbClr val="E8796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B5481-7D1B-4543-BFAC-CA7E3153D584}">
      <dsp:nvSpPr>
        <dsp:cNvPr id="0" name=""/>
        <dsp:cNvSpPr/>
      </dsp:nvSpPr>
      <dsp:spPr>
        <a:xfrm>
          <a:off x="1075216" y="2741038"/>
          <a:ext cx="6878796" cy="548353"/>
        </a:xfrm>
        <a:prstGeom prst="rect">
          <a:avLst/>
        </a:prstGeom>
        <a:solidFill>
          <a:srgbClr val="D8B0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Услуги и меры поддержки АО «Корпорация МСП»</a:t>
          </a:r>
          <a:endParaRPr lang="ru-RU" sz="2000" kern="1200" dirty="0"/>
        </a:p>
      </dsp:txBody>
      <dsp:txXfrm>
        <a:off x="1075216" y="2741038"/>
        <a:ext cx="6878796" cy="548353"/>
      </dsp:txXfrm>
    </dsp:sp>
    <dsp:sp modelId="{6F3D2BC9-2003-4633-8838-1D368618AFC7}">
      <dsp:nvSpPr>
        <dsp:cNvPr id="0" name=""/>
        <dsp:cNvSpPr/>
      </dsp:nvSpPr>
      <dsp:spPr>
        <a:xfrm>
          <a:off x="732495" y="2672494"/>
          <a:ext cx="685441" cy="685441"/>
        </a:xfrm>
        <a:prstGeom prst="ellipse">
          <a:avLst/>
        </a:prstGeom>
        <a:solidFill>
          <a:srgbClr val="E8796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82CC4-7500-4042-BE68-8C6C0F15600C}">
      <dsp:nvSpPr>
        <dsp:cNvPr id="0" name=""/>
        <dsp:cNvSpPr/>
      </dsp:nvSpPr>
      <dsp:spPr>
        <a:xfrm>
          <a:off x="868959" y="3563464"/>
          <a:ext cx="7085053" cy="548353"/>
        </a:xfrm>
        <a:prstGeom prst="rect">
          <a:avLst/>
        </a:prstGeom>
        <a:solidFill>
          <a:srgbClr val="D8B0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Кредитная и гарантийная поддержка</a:t>
          </a:r>
          <a:endParaRPr lang="ru-RU" sz="2000" kern="1200" dirty="0"/>
        </a:p>
      </dsp:txBody>
      <dsp:txXfrm>
        <a:off x="868959" y="3563464"/>
        <a:ext cx="7085053" cy="548353"/>
      </dsp:txXfrm>
    </dsp:sp>
    <dsp:sp modelId="{066595CB-617C-4F48-AED2-4304D3BAD314}">
      <dsp:nvSpPr>
        <dsp:cNvPr id="0" name=""/>
        <dsp:cNvSpPr/>
      </dsp:nvSpPr>
      <dsp:spPr>
        <a:xfrm>
          <a:off x="526238" y="3494920"/>
          <a:ext cx="685441" cy="685441"/>
        </a:xfrm>
        <a:prstGeom prst="ellipse">
          <a:avLst/>
        </a:prstGeom>
        <a:solidFill>
          <a:srgbClr val="E8796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A82AC-6A62-4411-A083-50A4239B5632}">
      <dsp:nvSpPr>
        <dsp:cNvPr id="0" name=""/>
        <dsp:cNvSpPr/>
      </dsp:nvSpPr>
      <dsp:spPr>
        <a:xfrm>
          <a:off x="417900" y="4313283"/>
          <a:ext cx="7536112" cy="693568"/>
        </a:xfrm>
        <a:prstGeom prst="rect">
          <a:avLst/>
        </a:prstGeom>
        <a:solidFill>
          <a:srgbClr val="D8B0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2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Услуги банковских и страховых организаций</a:t>
          </a:r>
          <a:endParaRPr lang="ru-RU" sz="2000" kern="1200" dirty="0"/>
        </a:p>
      </dsp:txBody>
      <dsp:txXfrm>
        <a:off x="417900" y="4313283"/>
        <a:ext cx="7536112" cy="693568"/>
      </dsp:txXfrm>
    </dsp:sp>
    <dsp:sp modelId="{443308BF-D616-4C3F-884A-A4D5CA86B1A8}">
      <dsp:nvSpPr>
        <dsp:cNvPr id="0" name=""/>
        <dsp:cNvSpPr/>
      </dsp:nvSpPr>
      <dsp:spPr>
        <a:xfrm>
          <a:off x="75179" y="4317346"/>
          <a:ext cx="685441" cy="685441"/>
        </a:xfrm>
        <a:prstGeom prst="ellipse">
          <a:avLst/>
        </a:prstGeom>
        <a:solidFill>
          <a:srgbClr val="E8796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pPr/>
              <a:t>13.08.2019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pPr/>
              <a:t>13.08.2019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94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54168"/>
            <a:ext cx="11269014" cy="521594"/>
          </a:xfr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308100"/>
            <a:ext cx="11269014" cy="5016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89000"/>
            <a:ext cx="11290300" cy="292100"/>
          </a:xfrm>
          <a:prstGeom prst="rect">
            <a:avLst/>
          </a:prstGeom>
        </p:spPr>
        <p:txBody>
          <a:bodyPr wrap="square" lIns="90000" tIns="0" rIns="90000" bIns="0" anchor="t">
            <a:noAutofit/>
          </a:bodyPr>
          <a:lstStyle>
            <a:lvl1pPr marL="0" indent="0" algn="l">
              <a:buNone/>
              <a:defRPr sz="1600" b="1" cap="all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450761" y="1308100"/>
            <a:ext cx="11269014" cy="5016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1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Straight Line buttom"/>
          <p:cNvCxnSpPr/>
          <p:nvPr userDrawn="1"/>
        </p:nvCxnSpPr>
        <p:spPr>
          <a:xfrm>
            <a:off x="450760" y="5510725"/>
            <a:ext cx="1126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57200" y="5576550"/>
            <a:ext cx="11252200" cy="91440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i="1">
                <a:solidFill>
                  <a:srgbClr val="D8B088"/>
                </a:solidFill>
              </a:defRPr>
            </a:lvl1pPr>
            <a:lvl2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2pPr>
            <a:lvl3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4pPr>
            <a:lvl5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1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9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067" y="0"/>
            <a:ext cx="4057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rgbClr val="581D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581D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rgbClr val="581D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709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308100"/>
            <a:ext cx="11269014" cy="5016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89000"/>
            <a:ext cx="11290300" cy="292100"/>
          </a:xfrm>
          <a:prstGeom prst="rect">
            <a:avLst/>
          </a:prstGeom>
        </p:spPr>
        <p:txBody>
          <a:bodyPr wrap="square" lIns="90000" tIns="0" rIns="90000" bIns="0" anchor="t">
            <a:noAutofit/>
          </a:bodyPr>
          <a:lstStyle>
            <a:lvl1pPr marL="0" indent="0" algn="l">
              <a:buNone/>
              <a:defRPr sz="1600" b="1" cap="all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450761" y="1308100"/>
            <a:ext cx="11269014" cy="5016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1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Straight Line buttom"/>
          <p:cNvCxnSpPr/>
          <p:nvPr userDrawn="1"/>
        </p:nvCxnSpPr>
        <p:spPr>
          <a:xfrm>
            <a:off x="450760" y="5510725"/>
            <a:ext cx="1126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57200" y="5576550"/>
            <a:ext cx="11252200" cy="91440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i="1">
                <a:solidFill>
                  <a:srgbClr val="D8B088"/>
                </a:solidFill>
              </a:defRPr>
            </a:lvl1pPr>
            <a:lvl2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2pPr>
            <a:lvl3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4pPr>
            <a:lvl5pPr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067" y="0"/>
            <a:ext cx="4057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rgbClr val="581D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581D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rgbClr val="581D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rgbClr val="D8B08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54168"/>
            <a:ext cx="11269014" cy="521594"/>
          </a:xfr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4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 userDrawn="1"/>
        </p:nvGrpSpPr>
        <p:grpSpPr>
          <a:xfrm>
            <a:off x="11612093" y="5852699"/>
            <a:ext cx="579907" cy="484900"/>
            <a:chOff x="11612093" y="581891"/>
            <a:chExt cx="579907" cy="484900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 t="4752" r="79886" b="13615"/>
            <a:stretch>
              <a:fillRect/>
            </a:stretch>
          </p:blipFill>
          <p:spPr bwMode="auto">
            <a:xfrm rot="10800000" flipV="1">
              <a:off x="11637818" y="665010"/>
              <a:ext cx="554182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Прямоугольный треугольник 28"/>
            <p:cNvSpPr/>
            <p:nvPr userDrawn="1"/>
          </p:nvSpPr>
          <p:spPr>
            <a:xfrm>
              <a:off x="11612093" y="852046"/>
              <a:ext cx="213756" cy="21474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ый треугольник 29"/>
            <p:cNvSpPr/>
            <p:nvPr userDrawn="1"/>
          </p:nvSpPr>
          <p:spPr>
            <a:xfrm rot="5400000">
              <a:off x="11608129" y="611579"/>
              <a:ext cx="285008" cy="22563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54168"/>
            <a:ext cx="11269014" cy="521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761" y="1155700"/>
            <a:ext cx="11269014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703082" y="5948817"/>
            <a:ext cx="508001" cy="36618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0" y="6512463"/>
            <a:ext cx="12192000" cy="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" y="6687403"/>
            <a:ext cx="3526971" cy="1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3075708" y="6685808"/>
            <a:ext cx="3040011" cy="1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25" y="6685808"/>
            <a:ext cx="3526971" cy="17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V="1">
            <a:off x="9203377" y="6685809"/>
            <a:ext cx="3000498" cy="1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мой бизнес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385624" y="0"/>
            <a:ext cx="1806376" cy="9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4" r:id="rId3"/>
    <p:sldLayoutId id="2147483650" r:id="rId4"/>
    <p:sldLayoutId id="2147483655" r:id="rId5"/>
    <p:sldLayoutId id="2147483657" r:id="rId6"/>
    <p:sldLayoutId id="2147483649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rgbClr val="581D00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rgbClr val="581D00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rgbClr val="581D00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rgbClr val="581D00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rgbClr val="581D00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rgbClr val="581D00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 userDrawn="1"/>
        </p:nvGrpSpPr>
        <p:grpSpPr>
          <a:xfrm>
            <a:off x="11612093" y="5852699"/>
            <a:ext cx="579907" cy="484900"/>
            <a:chOff x="11612093" y="581891"/>
            <a:chExt cx="579907" cy="484900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 t="4752" r="79886" b="13615"/>
            <a:stretch>
              <a:fillRect/>
            </a:stretch>
          </p:blipFill>
          <p:spPr bwMode="auto">
            <a:xfrm rot="10800000" flipV="1">
              <a:off x="11637818" y="665010"/>
              <a:ext cx="554182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Прямоугольный треугольник 28"/>
            <p:cNvSpPr/>
            <p:nvPr userDrawn="1"/>
          </p:nvSpPr>
          <p:spPr>
            <a:xfrm>
              <a:off x="11612093" y="852046"/>
              <a:ext cx="213756" cy="21474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 userDrawn="1"/>
          </p:nvSpPr>
          <p:spPr>
            <a:xfrm rot="5400000">
              <a:off x="11608129" y="611579"/>
              <a:ext cx="285008" cy="22563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54168"/>
            <a:ext cx="11269014" cy="521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761" y="1155700"/>
            <a:ext cx="11269014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703082" y="5948817"/>
            <a:ext cx="508001" cy="36618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36B7D2-B98C-44FD-8D04-7EC62A5649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0" y="6512463"/>
            <a:ext cx="12192000" cy="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" y="6687403"/>
            <a:ext cx="3526971" cy="1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3075708" y="6685808"/>
            <a:ext cx="3040011" cy="1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25" y="6685808"/>
            <a:ext cx="3526971" cy="17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V="1">
            <a:off x="9203377" y="6685809"/>
            <a:ext cx="3000498" cy="1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мой бизнес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385624" y="0"/>
            <a:ext cx="1806376" cy="9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rgbClr val="581D00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rgbClr val="581D00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rgbClr val="581D00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rgbClr val="581D00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rgbClr val="581D00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rgbClr val="581D00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68" y="1743739"/>
            <a:ext cx="7750508" cy="3628361"/>
          </a:xfrm>
        </p:spPr>
        <p:txBody>
          <a:bodyPr/>
          <a:lstStyle/>
          <a:p>
            <a:r>
              <a:rPr lang="ru-RU" sz="2700" cap="none" dirty="0" smtClean="0"/>
              <a:t>Центры оказания услуг «Мой бизнес» (ЦОУ), </a:t>
            </a:r>
            <a:br>
              <a:rPr lang="ru-RU" sz="2700" cap="none" dirty="0" smtClean="0"/>
            </a:br>
            <a:r>
              <a:rPr lang="ru-RU" sz="2700" cap="none" dirty="0" smtClean="0"/>
              <a:t>специализирующиеся на предоставлении услуг</a:t>
            </a:r>
            <a:br>
              <a:rPr lang="ru-RU" sz="2700" cap="none" dirty="0" smtClean="0"/>
            </a:br>
            <a:r>
              <a:rPr lang="ru-RU" sz="2700" cap="none" dirty="0" smtClean="0"/>
              <a:t>юридическим лицам (бизнесу), индивидуальным</a:t>
            </a:r>
            <a:br>
              <a:rPr lang="ru-RU" sz="2700" cap="none" dirty="0" smtClean="0"/>
            </a:br>
            <a:r>
              <a:rPr lang="ru-RU" sz="2700" cap="none" dirty="0" smtClean="0"/>
              <a:t>предпринимателям и гражданам, планирующим</a:t>
            </a:r>
            <a:br>
              <a:rPr lang="ru-RU" sz="2700" cap="none" dirty="0" smtClean="0"/>
            </a:br>
            <a:r>
              <a:rPr lang="ru-RU" sz="2700" cap="none" dirty="0" smtClean="0"/>
              <a:t>начать предпринимательскую деятельность</a:t>
            </a:r>
            <a:endParaRPr lang="ru-RU" sz="21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3344" y="5375932"/>
            <a:ext cx="5486400" cy="267661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МАРТ 2018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7022" y="5686747"/>
            <a:ext cx="6096000" cy="492438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2019 год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45003" y="0"/>
            <a:ext cx="184699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7"/>
          <a:stretch/>
        </p:blipFill>
        <p:spPr>
          <a:xfrm>
            <a:off x="7347099" y="-693744"/>
            <a:ext cx="4844902" cy="89686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386" y="5932966"/>
            <a:ext cx="570614" cy="3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8" y="-1"/>
            <a:ext cx="3354658" cy="18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Целевое использование </a:t>
            </a:r>
            <a:r>
              <a:rPr lang="ru-RU" dirty="0" err="1" smtClean="0">
                <a:latin typeface="+mn-lt"/>
              </a:rPr>
              <a:t>микрозайма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03" y="1005016"/>
            <a:ext cx="10871971" cy="531958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</a:t>
            </a:r>
            <a:r>
              <a:rPr lang="ru-RU" sz="2200" dirty="0" smtClean="0"/>
              <a:t>ложения </a:t>
            </a:r>
            <a:r>
              <a:rPr lang="ru-RU" sz="2200" dirty="0"/>
              <a:t>во </a:t>
            </a:r>
            <a:r>
              <a:rPr lang="ru-RU" sz="2200" dirty="0" err="1"/>
              <a:t>внеоборотные</a:t>
            </a:r>
            <a:r>
              <a:rPr lang="ru-RU" sz="2200" dirty="0"/>
              <a:t> активы (приобретение основных фондов, строительство, капитальный ремонт, реконструкция и/или модернизация нежилых помещений, зданий, </a:t>
            </a:r>
            <a:r>
              <a:rPr lang="ru-RU" sz="2200" dirty="0" smtClean="0"/>
              <a:t>сооружений), </a:t>
            </a:r>
            <a:r>
              <a:rPr lang="ru-RU" sz="2200" dirty="0"/>
              <a:t>используемых для предпринимательской </a:t>
            </a:r>
            <a:r>
              <a:rPr lang="ru-RU" sz="2200" dirty="0" smtClean="0"/>
              <a:t>деятельности;</a:t>
            </a:r>
            <a:endParaRPr lang="ru-RU" sz="2200" dirty="0"/>
          </a:p>
          <a:p>
            <a:pPr marL="45720" indent="0">
              <a:buNone/>
            </a:pPr>
            <a:r>
              <a:rPr lang="ru-RU" sz="2200" dirty="0" smtClean="0"/>
              <a:t>Приобретение оборудования;</a:t>
            </a:r>
          </a:p>
          <a:p>
            <a:pPr marL="45720" indent="0">
              <a:buNone/>
            </a:pPr>
            <a:r>
              <a:rPr lang="ru-RU" sz="2200" dirty="0" smtClean="0"/>
              <a:t>Приобретение транспортных средств и самоходной техники;</a:t>
            </a:r>
          </a:p>
          <a:p>
            <a:pPr marL="45720" indent="0">
              <a:buNone/>
            </a:pPr>
            <a:r>
              <a:rPr lang="ru-RU" sz="2200" dirty="0" smtClean="0"/>
              <a:t>Пополнение оборотных средств;</a:t>
            </a:r>
          </a:p>
          <a:p>
            <a:pPr marL="45720" indent="0">
              <a:buNone/>
            </a:pPr>
            <a:r>
              <a:rPr lang="ru-RU" sz="2200" dirty="0" smtClean="0"/>
              <a:t>Рефинансирование </a:t>
            </a:r>
            <a:r>
              <a:rPr lang="ru-RU" sz="2200" dirty="0"/>
              <a:t>действующих банковских кредитов, выданных на цели, </a:t>
            </a:r>
            <a:r>
              <a:rPr lang="ru-RU" sz="2200" dirty="0" smtClean="0"/>
              <a:t>связанные </a:t>
            </a:r>
            <a:r>
              <a:rPr lang="ru-RU" sz="2200" dirty="0"/>
              <a:t>с предпринимательской деятельностью</a:t>
            </a:r>
            <a:r>
              <a:rPr lang="ru-RU" sz="2200" dirty="0" smtClean="0"/>
              <a:t>.</a:t>
            </a:r>
          </a:p>
          <a:p>
            <a:pPr marL="45720" lvl="0" indent="0">
              <a:buNone/>
            </a:pPr>
            <a:endParaRPr lang="ru-RU" dirty="0" smtClean="0"/>
          </a:p>
          <a:p>
            <a:pPr lvl="0"/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8175" y="4867275"/>
            <a:ext cx="2657475" cy="809625"/>
          </a:xfrm>
          <a:prstGeom prst="roundRect">
            <a:avLst/>
          </a:prstGeom>
          <a:solidFill>
            <a:srgbClr val="E04E39">
              <a:alpha val="6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ВНИМАНИЕ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38526" y="4769707"/>
            <a:ext cx="8069734" cy="1207229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Микрозаймы</a:t>
            </a:r>
            <a:r>
              <a:rPr lang="ru-RU" sz="2000" b="1" dirty="0"/>
              <a:t> не выдаются на выплату заработной платы, расчетов по налогам и сборам, по уплате штрафов, пеней, возмещению ущерба, исполнению судебных решений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7" y="1045421"/>
            <a:ext cx="320357" cy="460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0" y="2115376"/>
            <a:ext cx="320357" cy="4606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0" y="2684112"/>
            <a:ext cx="320357" cy="460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0" y="3228584"/>
            <a:ext cx="320357" cy="460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7" y="3797320"/>
            <a:ext cx="320357" cy="4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Обеспечение </a:t>
            </a:r>
            <a:r>
              <a:rPr lang="ru-RU" dirty="0" err="1" smtClean="0">
                <a:latin typeface="+mn-lt"/>
              </a:rPr>
              <a:t>микрозайма</a:t>
            </a:r>
            <a:r>
              <a:rPr lang="ru-RU" dirty="0" smtClean="0">
                <a:latin typeface="+mn-lt"/>
              </a:rPr>
              <a:t> и Срок рассмотрения обращения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1800" dirty="0" smtClean="0"/>
              <a:t>Сумма не более 100 тыс. рублей → без обеспечения</a:t>
            </a:r>
          </a:p>
          <a:p>
            <a:pPr algn="just"/>
            <a:r>
              <a:rPr lang="ru-RU" sz="1800" dirty="0" smtClean="0"/>
              <a:t>Сумма не более 300 тыс. рублей → поручительство ФЛ/ЮЛ</a:t>
            </a:r>
          </a:p>
          <a:p>
            <a:pPr algn="just"/>
            <a:r>
              <a:rPr lang="ru-RU" sz="1800" dirty="0" smtClean="0"/>
              <a:t>Сумма более 300 тыс. рублей  → залог или поручительство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6724" y="1323975"/>
            <a:ext cx="4724401" cy="2305050"/>
          </a:xfrm>
          <a:prstGeom prst="round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599" y="1400175"/>
            <a:ext cx="6143625" cy="2162175"/>
          </a:xfrm>
          <a:prstGeom prst="roundRect">
            <a:avLst/>
          </a:prstGeom>
          <a:noFill/>
          <a:ln w="92075">
            <a:solidFill>
              <a:srgbClr val="A86F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3250" y="1400175"/>
            <a:ext cx="4486275" cy="2162175"/>
          </a:xfrm>
          <a:prstGeom prst="roundRect">
            <a:avLst/>
          </a:prstGeom>
          <a:noFill/>
          <a:ln w="92075">
            <a:solidFill>
              <a:srgbClr val="A86F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Залог недвижимости;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Залог транспортных средств;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Залог оборудования;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Залог самоходной техники;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Поручительство ФЛ и/или ЮЛ;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Залог приобретаемых основных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6575" y="4010025"/>
            <a:ext cx="6019800" cy="2190750"/>
          </a:xfrm>
          <a:prstGeom prst="roundRect">
            <a:avLst/>
          </a:prstGeom>
          <a:noFill/>
          <a:ln w="92075">
            <a:solidFill>
              <a:srgbClr val="E04E39">
                <a:alpha val="8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СРОК РАССМОТРЕНИЯ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Сумма </a:t>
            </a:r>
            <a:r>
              <a:rPr lang="ru-RU" sz="2200" dirty="0">
                <a:solidFill>
                  <a:schemeClr val="tx1"/>
                </a:solidFill>
              </a:rPr>
              <a:t>не более 100 тыс. рублей → до 3 </a:t>
            </a:r>
            <a:r>
              <a:rPr lang="ru-RU" sz="2200" dirty="0" smtClean="0">
                <a:solidFill>
                  <a:schemeClr val="tx1"/>
                </a:solidFill>
              </a:rPr>
              <a:t>дней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Сумма не более 300 тыс. рублей → до 10 </a:t>
            </a:r>
            <a:r>
              <a:rPr lang="ru-RU" sz="2200" dirty="0" smtClean="0">
                <a:solidFill>
                  <a:schemeClr val="tx1"/>
                </a:solidFill>
              </a:rPr>
              <a:t>дней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Сумма более 300 тыс. рублей      → до 20 дней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932329" y="5145741"/>
            <a:ext cx="8005483" cy="1093694"/>
          </a:xfrm>
          <a:prstGeom prst="roundRect">
            <a:avLst/>
          </a:prstGeom>
          <a:solidFill>
            <a:srgbClr val="A86F36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Информирование об организации и проведении семинаров, конференций, форумов, круглых столов, </a:t>
            </a:r>
            <a:r>
              <a:rPr lang="ru-RU" dirty="0" err="1" smtClean="0"/>
              <a:t>бизнес-игр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58471" y="3908610"/>
            <a:ext cx="7252447" cy="1066801"/>
          </a:xfrm>
          <a:prstGeom prst="roundRect">
            <a:avLst/>
          </a:prstGeom>
          <a:solidFill>
            <a:srgbClr val="A86F36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Информирование о консультационных услугах по различным аспектам ведения деятельности бизнеса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6755" y="2653553"/>
            <a:ext cx="7324164" cy="1039906"/>
          </a:xfrm>
          <a:prstGeom prst="roundRect">
            <a:avLst/>
          </a:prstGeom>
          <a:solidFill>
            <a:srgbClr val="A86F36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Информирование об образовательных услугах (в том числе программа обучения и мастер-классах)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9905" y="1434353"/>
            <a:ext cx="7853082" cy="1021976"/>
          </a:xfrm>
          <a:prstGeom prst="roundRect">
            <a:avLst/>
          </a:prstGeom>
          <a:solidFill>
            <a:srgbClr val="A86F36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Информирование о порядке и условиях предоставления поручительств по кредитам и банковским гарантиям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atin typeface="+mn-lt"/>
              </a:rPr>
              <a:t>Услуги АО «Гарантийный фонд Республики Коми» </a:t>
            </a:r>
            <a:br>
              <a:rPr lang="ru-RU" u="sng" dirty="0" smtClean="0">
                <a:latin typeface="+mn-lt"/>
              </a:rPr>
            </a:br>
            <a:r>
              <a:rPr lang="ru-RU" u="sng" dirty="0" smtClean="0">
                <a:latin typeface="+mn-lt"/>
              </a:rPr>
              <a:t> ГУП РК «РП «Бизнес-инкубатор»</a:t>
            </a:r>
            <a:endParaRPr lang="ru-RU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762" y="1362634"/>
            <a:ext cx="1183344" cy="1147483"/>
          </a:xfrm>
          <a:prstGeom prst="ellipse">
            <a:avLst/>
          </a:prstGeom>
          <a:solidFill>
            <a:srgbClr val="E8796A"/>
          </a:solidFill>
          <a:ln>
            <a:solidFill>
              <a:srgbClr val="E8796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2682" y="2599763"/>
            <a:ext cx="1201271" cy="1129555"/>
          </a:xfrm>
          <a:prstGeom prst="ellipse">
            <a:avLst/>
          </a:prstGeom>
          <a:solidFill>
            <a:srgbClr val="E8796A"/>
          </a:solidFill>
          <a:ln>
            <a:solidFill>
              <a:srgbClr val="E8796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8187" y="3890681"/>
            <a:ext cx="1174377" cy="1129553"/>
          </a:xfrm>
          <a:prstGeom prst="ellipse">
            <a:avLst/>
          </a:prstGeom>
          <a:solidFill>
            <a:srgbClr val="E8796A"/>
          </a:solidFill>
          <a:ln>
            <a:solidFill>
              <a:srgbClr val="E8796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7906" y="5082989"/>
            <a:ext cx="1192305" cy="1156447"/>
          </a:xfrm>
          <a:prstGeom prst="ellipse">
            <a:avLst/>
          </a:prstGeom>
          <a:solidFill>
            <a:srgbClr val="E8796A"/>
          </a:solidFill>
          <a:ln>
            <a:solidFill>
              <a:srgbClr val="E8796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1" y="1541927"/>
            <a:ext cx="522544" cy="7513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89" y="2803648"/>
            <a:ext cx="525316" cy="755341"/>
          </a:xfrm>
          <a:prstGeom prst="rect">
            <a:avLst/>
          </a:prstGeom>
        </p:spPr>
      </p:pic>
      <p:pic>
        <p:nvPicPr>
          <p:cNvPr id="14" name="Содержимое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46" y="4096779"/>
            <a:ext cx="495930" cy="712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3" y="5295834"/>
            <a:ext cx="525317" cy="755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7"/>
          <a:stretch/>
        </p:blipFill>
        <p:spPr>
          <a:xfrm>
            <a:off x="7517666" y="123825"/>
            <a:ext cx="4674334" cy="8652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95" y="2222987"/>
            <a:ext cx="4939140" cy="355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3344" y="5375932"/>
            <a:ext cx="5486400" cy="267661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МАРТ 2018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45003" y="0"/>
            <a:ext cx="184699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386" y="5932966"/>
            <a:ext cx="570614" cy="3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7" y="7452"/>
            <a:ext cx="2626206" cy="14691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5407297" y="5543070"/>
            <a:ext cx="6499396" cy="11786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81D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06495" y="-39778"/>
            <a:ext cx="6499396" cy="95417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581D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 smtClean="0">
                <a:latin typeface="+mn-lt"/>
                <a:cs typeface="Arial" pitchFamily="34" charset="0"/>
              </a:rPr>
              <a:t>Приходите, мы всегда рады Вам помочь!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1266" y="742022"/>
            <a:ext cx="10868683" cy="81747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581D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dirty="0" smtClean="0">
                <a:latin typeface="+mn-lt"/>
                <a:cs typeface="Arial" pitchFamily="34" charset="0"/>
              </a:rPr>
              <a:t>Г. Сыктывкар, ул. Ленина, д. 74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33" y="1737217"/>
            <a:ext cx="4777292" cy="31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ti006\Desktop\node_74795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4" y="1737217"/>
            <a:ext cx="4253806" cy="28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0" y="239084"/>
            <a:ext cx="8029575" cy="5419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Схема сети ЦОУ «Мой бизнес»</a:t>
            </a:r>
            <a:endParaRPr lang="ru-RU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872" y="5911702"/>
            <a:ext cx="536127" cy="53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5" y="99696"/>
            <a:ext cx="1399833" cy="976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7" y="16890"/>
            <a:ext cx="235472" cy="338581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6178969"/>
              </p:ext>
            </p:extLst>
          </p:nvPr>
        </p:nvGraphicFramePr>
        <p:xfrm>
          <a:off x="539488" y="2767301"/>
          <a:ext cx="4722186" cy="234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5" y="830510"/>
            <a:ext cx="6203028" cy="56194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64" y="3328211"/>
            <a:ext cx="378102" cy="5436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95" y="1065466"/>
            <a:ext cx="378102" cy="543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0" y="4839449"/>
            <a:ext cx="378102" cy="5436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489" y="1224642"/>
            <a:ext cx="60395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Центры оказания услуг для бизнеса </a:t>
            </a:r>
            <a:r>
              <a:rPr lang="ru-RU" dirty="0"/>
              <a:t>это инструмент развития системы «одного окна», ориентированной на оперативное выполнение задач для юридических лиц, индивидуальных предпринимателей и граждан, планирующих начать предпринимательскую деятельность.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489" y="5207431"/>
            <a:ext cx="1504344" cy="12425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Территориальные </a:t>
            </a:r>
            <a:r>
              <a:rPr lang="ru-RU" b="1" dirty="0" smtClean="0"/>
              <a:t>отделы</a:t>
            </a:r>
            <a:r>
              <a:rPr lang="ru-RU" sz="2400" b="1" dirty="0" smtClean="0"/>
              <a:t> </a:t>
            </a:r>
            <a:r>
              <a:rPr lang="ru-RU" b="1" dirty="0" smtClean="0"/>
              <a:t>ГАУ РК «МФЦ»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5517" y="5222928"/>
            <a:ext cx="3184903" cy="1103064"/>
          </a:xfrm>
          <a:custGeom>
            <a:avLst/>
            <a:gdLst>
              <a:gd name="connsiteX0" fmla="*/ 0 w 3246894"/>
              <a:gd name="connsiteY0" fmla="*/ 174359 h 1046135"/>
              <a:gd name="connsiteX1" fmla="*/ 174359 w 3246894"/>
              <a:gd name="connsiteY1" fmla="*/ 0 h 1046135"/>
              <a:gd name="connsiteX2" fmla="*/ 3072535 w 3246894"/>
              <a:gd name="connsiteY2" fmla="*/ 0 h 1046135"/>
              <a:gd name="connsiteX3" fmla="*/ 3246894 w 3246894"/>
              <a:gd name="connsiteY3" fmla="*/ 174359 h 1046135"/>
              <a:gd name="connsiteX4" fmla="*/ 3246894 w 3246894"/>
              <a:gd name="connsiteY4" fmla="*/ 871776 h 1046135"/>
              <a:gd name="connsiteX5" fmla="*/ 3072535 w 3246894"/>
              <a:gd name="connsiteY5" fmla="*/ 1046135 h 1046135"/>
              <a:gd name="connsiteX6" fmla="*/ 174359 w 3246894"/>
              <a:gd name="connsiteY6" fmla="*/ 1046135 h 1046135"/>
              <a:gd name="connsiteX7" fmla="*/ 0 w 3246894"/>
              <a:gd name="connsiteY7" fmla="*/ 871776 h 1046135"/>
              <a:gd name="connsiteX8" fmla="*/ 0 w 3246894"/>
              <a:gd name="connsiteY8" fmla="*/ 174359 h 1046135"/>
              <a:gd name="connsiteX0" fmla="*/ 147234 w 3246894"/>
              <a:gd name="connsiteY0" fmla="*/ 166610 h 1046135"/>
              <a:gd name="connsiteX1" fmla="*/ 174359 w 3246894"/>
              <a:gd name="connsiteY1" fmla="*/ 0 h 1046135"/>
              <a:gd name="connsiteX2" fmla="*/ 3072535 w 3246894"/>
              <a:gd name="connsiteY2" fmla="*/ 0 h 1046135"/>
              <a:gd name="connsiteX3" fmla="*/ 3246894 w 3246894"/>
              <a:gd name="connsiteY3" fmla="*/ 174359 h 1046135"/>
              <a:gd name="connsiteX4" fmla="*/ 3246894 w 3246894"/>
              <a:gd name="connsiteY4" fmla="*/ 871776 h 1046135"/>
              <a:gd name="connsiteX5" fmla="*/ 3072535 w 3246894"/>
              <a:gd name="connsiteY5" fmla="*/ 1046135 h 1046135"/>
              <a:gd name="connsiteX6" fmla="*/ 174359 w 3246894"/>
              <a:gd name="connsiteY6" fmla="*/ 1046135 h 1046135"/>
              <a:gd name="connsiteX7" fmla="*/ 0 w 3246894"/>
              <a:gd name="connsiteY7" fmla="*/ 871776 h 1046135"/>
              <a:gd name="connsiteX8" fmla="*/ 147234 w 3246894"/>
              <a:gd name="connsiteY8" fmla="*/ 166610 h 1046135"/>
              <a:gd name="connsiteX0" fmla="*/ 24046 w 3123706"/>
              <a:gd name="connsiteY0" fmla="*/ 166610 h 1046135"/>
              <a:gd name="connsiteX1" fmla="*/ 51171 w 3123706"/>
              <a:gd name="connsiteY1" fmla="*/ 0 h 1046135"/>
              <a:gd name="connsiteX2" fmla="*/ 2949347 w 3123706"/>
              <a:gd name="connsiteY2" fmla="*/ 0 h 1046135"/>
              <a:gd name="connsiteX3" fmla="*/ 3123706 w 3123706"/>
              <a:gd name="connsiteY3" fmla="*/ 174359 h 1046135"/>
              <a:gd name="connsiteX4" fmla="*/ 3123706 w 3123706"/>
              <a:gd name="connsiteY4" fmla="*/ 871776 h 1046135"/>
              <a:gd name="connsiteX5" fmla="*/ 2949347 w 3123706"/>
              <a:gd name="connsiteY5" fmla="*/ 1046135 h 1046135"/>
              <a:gd name="connsiteX6" fmla="*/ 51171 w 3123706"/>
              <a:gd name="connsiteY6" fmla="*/ 1046135 h 1046135"/>
              <a:gd name="connsiteX7" fmla="*/ 24045 w 3123706"/>
              <a:gd name="connsiteY7" fmla="*/ 895023 h 1046135"/>
              <a:gd name="connsiteX8" fmla="*/ 24046 w 3123706"/>
              <a:gd name="connsiteY8" fmla="*/ 166610 h 1046135"/>
              <a:gd name="connsiteX0" fmla="*/ 34192 w 3133852"/>
              <a:gd name="connsiteY0" fmla="*/ 166610 h 1046135"/>
              <a:gd name="connsiteX1" fmla="*/ 61317 w 3133852"/>
              <a:gd name="connsiteY1" fmla="*/ 0 h 1046135"/>
              <a:gd name="connsiteX2" fmla="*/ 2959493 w 3133852"/>
              <a:gd name="connsiteY2" fmla="*/ 0 h 1046135"/>
              <a:gd name="connsiteX3" fmla="*/ 3133852 w 3133852"/>
              <a:gd name="connsiteY3" fmla="*/ 174359 h 1046135"/>
              <a:gd name="connsiteX4" fmla="*/ 3133852 w 3133852"/>
              <a:gd name="connsiteY4" fmla="*/ 871776 h 1046135"/>
              <a:gd name="connsiteX5" fmla="*/ 2959493 w 3133852"/>
              <a:gd name="connsiteY5" fmla="*/ 1046135 h 1046135"/>
              <a:gd name="connsiteX6" fmla="*/ 61317 w 3133852"/>
              <a:gd name="connsiteY6" fmla="*/ 1046135 h 1046135"/>
              <a:gd name="connsiteX7" fmla="*/ 10943 w 3133852"/>
              <a:gd name="connsiteY7" fmla="*/ 895023 h 1046135"/>
              <a:gd name="connsiteX8" fmla="*/ 34192 w 3133852"/>
              <a:gd name="connsiteY8" fmla="*/ 166610 h 1046135"/>
              <a:gd name="connsiteX0" fmla="*/ 18694 w 3133852"/>
              <a:gd name="connsiteY0" fmla="*/ 182108 h 1046135"/>
              <a:gd name="connsiteX1" fmla="*/ 61317 w 3133852"/>
              <a:gd name="connsiteY1" fmla="*/ 0 h 1046135"/>
              <a:gd name="connsiteX2" fmla="*/ 2959493 w 3133852"/>
              <a:gd name="connsiteY2" fmla="*/ 0 h 1046135"/>
              <a:gd name="connsiteX3" fmla="*/ 3133852 w 3133852"/>
              <a:gd name="connsiteY3" fmla="*/ 174359 h 1046135"/>
              <a:gd name="connsiteX4" fmla="*/ 3133852 w 3133852"/>
              <a:gd name="connsiteY4" fmla="*/ 871776 h 1046135"/>
              <a:gd name="connsiteX5" fmla="*/ 2959493 w 3133852"/>
              <a:gd name="connsiteY5" fmla="*/ 1046135 h 1046135"/>
              <a:gd name="connsiteX6" fmla="*/ 61317 w 3133852"/>
              <a:gd name="connsiteY6" fmla="*/ 1046135 h 1046135"/>
              <a:gd name="connsiteX7" fmla="*/ 10943 w 3133852"/>
              <a:gd name="connsiteY7" fmla="*/ 895023 h 1046135"/>
              <a:gd name="connsiteX8" fmla="*/ 18694 w 3133852"/>
              <a:gd name="connsiteY8" fmla="*/ 182108 h 10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852" h="1046135">
                <a:moveTo>
                  <a:pt x="18694" y="182108"/>
                </a:moveTo>
                <a:cubicBezTo>
                  <a:pt x="18694" y="85812"/>
                  <a:pt x="-34979" y="0"/>
                  <a:pt x="61317" y="0"/>
                </a:cubicBezTo>
                <a:lnTo>
                  <a:pt x="2959493" y="0"/>
                </a:lnTo>
                <a:cubicBezTo>
                  <a:pt x="3055789" y="0"/>
                  <a:pt x="3133852" y="78063"/>
                  <a:pt x="3133852" y="174359"/>
                </a:cubicBezTo>
                <a:lnTo>
                  <a:pt x="3133852" y="871776"/>
                </a:lnTo>
                <a:cubicBezTo>
                  <a:pt x="3133852" y="968072"/>
                  <a:pt x="3055789" y="1046135"/>
                  <a:pt x="2959493" y="1046135"/>
                </a:cubicBezTo>
                <a:lnTo>
                  <a:pt x="61317" y="1046135"/>
                </a:lnTo>
                <a:cubicBezTo>
                  <a:pt x="-34979" y="1046135"/>
                  <a:pt x="10943" y="991319"/>
                  <a:pt x="10943" y="895023"/>
                </a:cubicBezTo>
                <a:cubicBezTo>
                  <a:pt x="10943" y="662551"/>
                  <a:pt x="18694" y="414580"/>
                  <a:pt x="18694" y="1821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285750"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Во всех районах Республики Коми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ЦЕНТР ОКАЗАНИЯ УСЛУГ «Мой БИЗНЕС» в г. Сыктывкаре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b="1" dirty="0" smtClean="0"/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7" name="Picture 3" descr="C:\Users\kti006\Desktop\node_7133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42" y="2163009"/>
            <a:ext cx="5298927" cy="3532618"/>
          </a:xfrm>
          <a:prstGeom prst="rect">
            <a:avLst/>
          </a:prstGeom>
          <a:noFill/>
          <a:effectLst>
            <a:outerShdw blurRad="50800" dist="50800" dir="3300000" algn="ctr" rotWithShape="0">
              <a:srgbClr val="000000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88936" y="2262752"/>
            <a:ext cx="4967207" cy="681925"/>
          </a:xfrm>
          <a:prstGeom prst="roundRect">
            <a:avLst/>
          </a:prstGeom>
          <a:solidFill>
            <a:srgbClr val="E8796A"/>
          </a:solidFill>
          <a:ln>
            <a:solidFill>
              <a:srgbClr val="E8796A"/>
            </a:solidFill>
          </a:ln>
          <a:effectLst>
            <a:outerShdw blurRad="50800" dist="50800" dir="33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/>
              <a:t> Центр </a:t>
            </a:r>
            <a:r>
              <a:rPr lang="ru-RU" sz="2400" dirty="0"/>
              <a:t>города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8936" y="3169403"/>
            <a:ext cx="4967207" cy="2588217"/>
          </a:xfrm>
          <a:prstGeom prst="roundRect">
            <a:avLst/>
          </a:prstGeom>
          <a:solidFill>
            <a:srgbClr val="E8796A"/>
          </a:solidFill>
          <a:ln>
            <a:solidFill>
              <a:srgbClr val="E8796A"/>
            </a:solidFill>
          </a:ln>
          <a:effectLst>
            <a:outerShdw blurRad="50800" dist="50800" dir="33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400" dirty="0"/>
              <a:t>На одной площадке с такими организациями как: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err="1"/>
              <a:t>Микрокредитная</a:t>
            </a:r>
            <a:r>
              <a:rPr lang="ru-RU" dirty="0"/>
              <a:t> организация Республики Коми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Гарантийный фонд Республики Коми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АНО РК «Центр развития предпринимательства»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936" y="1433593"/>
            <a:ext cx="11075033" cy="627682"/>
          </a:xfrm>
          <a:prstGeom prst="roundRect">
            <a:avLst/>
          </a:prstGeom>
          <a:solidFill>
            <a:srgbClr val="D8B088"/>
          </a:solidFill>
          <a:ln>
            <a:solidFill>
              <a:srgbClr val="D8B088"/>
            </a:solidFill>
          </a:ln>
          <a:effectLst>
            <a:outerShdw blurRad="50800" dist="50800" dir="33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Находится на площадке центра поддержки предпринимательства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Шонд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                                                         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Доме дружбы народов Коми</a:t>
            </a:r>
          </a:p>
        </p:txBody>
      </p:sp>
    </p:spTree>
    <p:extLst>
      <p:ext uri="{BB962C8B-B14F-4D97-AF65-F5344CB8AC3E}">
        <p14:creationId xmlns:p14="http://schemas.microsoft.com/office/powerpoint/2010/main" val="11832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86" y="192243"/>
            <a:ext cx="11269014" cy="52159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Преимущества сети центров «Мой бизнес»</a:t>
            </a:r>
            <a:endParaRPr lang="ru-RU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891" y="1421526"/>
            <a:ext cx="3280909" cy="596511"/>
          </a:xfrm>
          <a:prstGeom prst="roundRect">
            <a:avLst/>
          </a:prstGeom>
          <a:solidFill>
            <a:srgbClr val="E8796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Единый перечень услуг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891" y="2161081"/>
            <a:ext cx="3280909" cy="958955"/>
          </a:xfrm>
          <a:prstGeom prst="roundRect">
            <a:avLst/>
          </a:prstGeom>
          <a:solidFill>
            <a:srgbClr val="E8796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Высокий уровень обслуживания и благожелательная атмосфера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6909" y="3264404"/>
            <a:ext cx="3258891" cy="583598"/>
          </a:xfrm>
          <a:prstGeom prst="roundRect">
            <a:avLst/>
          </a:prstGeom>
          <a:solidFill>
            <a:srgbClr val="E8796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Универсальность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4852" y="5056210"/>
            <a:ext cx="3258891" cy="588075"/>
          </a:xfrm>
          <a:prstGeom prst="roundRect">
            <a:avLst/>
          </a:prstGeom>
          <a:solidFill>
            <a:srgbClr val="E8796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Экстерриториальность</a:t>
            </a:r>
            <a:endParaRPr lang="ru-RU" sz="2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" y="1388613"/>
            <a:ext cx="772202" cy="662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" y="2262727"/>
            <a:ext cx="772202" cy="662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" y="3120036"/>
            <a:ext cx="794645" cy="6815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" y="3980287"/>
            <a:ext cx="772202" cy="662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" y="4884967"/>
            <a:ext cx="772202" cy="66233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6909" y="3980151"/>
            <a:ext cx="3266834" cy="944134"/>
          </a:xfrm>
          <a:prstGeom prst="roundRect">
            <a:avLst/>
          </a:prstGeom>
          <a:solidFill>
            <a:srgbClr val="E8796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Упрощенная процедура получения услуг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4829175" y="1560434"/>
            <a:ext cx="2219324" cy="352425"/>
          </a:xfrm>
          <a:prstGeom prst="rightArrow">
            <a:avLst/>
          </a:prstGeom>
          <a:solidFill>
            <a:srgbClr val="EBD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829175" y="2464345"/>
            <a:ext cx="2219324" cy="352425"/>
          </a:xfrm>
          <a:prstGeom prst="rightArrow">
            <a:avLst/>
          </a:prstGeom>
          <a:solidFill>
            <a:srgbClr val="EBD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829175" y="3368358"/>
            <a:ext cx="2219324" cy="352425"/>
          </a:xfrm>
          <a:prstGeom prst="rightArrow">
            <a:avLst/>
          </a:prstGeom>
          <a:solidFill>
            <a:srgbClr val="EBD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4829175" y="4258075"/>
            <a:ext cx="2219324" cy="352425"/>
          </a:xfrm>
          <a:prstGeom prst="rightArrow">
            <a:avLst/>
          </a:prstGeom>
          <a:solidFill>
            <a:srgbClr val="EBD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4829175" y="5082588"/>
            <a:ext cx="2219324" cy="352425"/>
          </a:xfrm>
          <a:prstGeom prst="rightArrow">
            <a:avLst/>
          </a:prstGeom>
          <a:solidFill>
            <a:srgbClr val="EBD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бъект 9"/>
          <p:cNvSpPr txBox="1">
            <a:spLocks/>
          </p:cNvSpPr>
          <p:nvPr/>
        </p:nvSpPr>
        <p:spPr>
          <a:xfrm>
            <a:off x="7406138" y="1417247"/>
            <a:ext cx="3600000" cy="720000"/>
          </a:xfrm>
          <a:prstGeom prst="roundRect">
            <a:avLst/>
          </a:prstGeom>
          <a:solidFill>
            <a:srgbClr val="D8B08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90 услуг с учетом потребностей субъектов МСП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Объект 9"/>
          <p:cNvSpPr txBox="1">
            <a:spLocks/>
          </p:cNvSpPr>
          <p:nvPr/>
        </p:nvSpPr>
        <p:spPr>
          <a:xfrm>
            <a:off x="7406140" y="2262727"/>
            <a:ext cx="3600000" cy="720000"/>
          </a:xfrm>
          <a:prstGeom prst="roundRect">
            <a:avLst/>
          </a:prstGeom>
          <a:solidFill>
            <a:srgbClr val="D8B08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Удобный режим работы для предпринимателей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Объект 9"/>
          <p:cNvSpPr txBox="1">
            <a:spLocks/>
          </p:cNvSpPr>
          <p:nvPr/>
        </p:nvSpPr>
        <p:spPr>
          <a:xfrm>
            <a:off x="7406140" y="3150957"/>
            <a:ext cx="3600000" cy="720000"/>
          </a:xfrm>
          <a:prstGeom prst="roundRect">
            <a:avLst/>
          </a:prstGeom>
          <a:solidFill>
            <a:srgbClr val="D8B08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услуги в одном «окне»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Объект 9"/>
          <p:cNvSpPr txBox="1">
            <a:spLocks/>
          </p:cNvSpPr>
          <p:nvPr/>
        </p:nvSpPr>
        <p:spPr>
          <a:xfrm>
            <a:off x="7406138" y="4951581"/>
            <a:ext cx="3600000" cy="720000"/>
          </a:xfrm>
          <a:prstGeom prst="roundRect">
            <a:avLst/>
          </a:prstGeom>
          <a:solidFill>
            <a:srgbClr val="D8B08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Получение услуги независимо от нахождения организации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Объект 9"/>
          <p:cNvSpPr txBox="1">
            <a:spLocks/>
          </p:cNvSpPr>
          <p:nvPr/>
        </p:nvSpPr>
        <p:spPr>
          <a:xfrm>
            <a:off x="7406140" y="4064922"/>
            <a:ext cx="3600000" cy="720000"/>
          </a:xfrm>
          <a:prstGeom prst="roundRect">
            <a:avLst/>
          </a:prstGeom>
          <a:solidFill>
            <a:srgbClr val="D8B08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Сервисная модель оказания услуг, «пакетный» принцип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07" y="275197"/>
            <a:ext cx="9534483" cy="783516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atin typeface="+mn-lt"/>
              </a:rPr>
              <a:t>Доступные </a:t>
            </a:r>
            <a:r>
              <a:rPr lang="ru-RU" sz="2800" cap="none" dirty="0" smtClean="0">
                <a:latin typeface="+mn-lt"/>
              </a:rPr>
              <a:t>меры</a:t>
            </a:r>
            <a:r>
              <a:rPr lang="ru-RU" cap="none" dirty="0" smtClean="0">
                <a:latin typeface="+mn-lt"/>
              </a:rPr>
              <a:t> поддержки для представителей КФХ</a:t>
            </a:r>
            <a:endParaRPr lang="ru-RU" cap="none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730" y="1198966"/>
            <a:ext cx="3407495" cy="4658722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54217243"/>
              </p:ext>
            </p:extLst>
          </p:nvPr>
        </p:nvGraphicFramePr>
        <p:xfrm>
          <a:off x="706633" y="925146"/>
          <a:ext cx="8027276" cy="52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6" y="1198966"/>
            <a:ext cx="361623" cy="5199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51" y="2033261"/>
            <a:ext cx="361623" cy="5199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6" y="2867931"/>
            <a:ext cx="361623" cy="5199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6" y="3680997"/>
            <a:ext cx="361623" cy="5199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77" y="4482641"/>
            <a:ext cx="361623" cy="5199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5" y="5313135"/>
            <a:ext cx="361623" cy="5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7" y="221837"/>
            <a:ext cx="11405450" cy="521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Комплексная услуга «открытие своего дела» – первый шаг к созданию фермерского хозяйства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1" y="5071876"/>
            <a:ext cx="3561020" cy="1585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55" y="1199228"/>
            <a:ext cx="5226404" cy="303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9101" y="1840897"/>
            <a:ext cx="64018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E04E39"/>
                </a:solidFill>
              </a:rPr>
              <a:t>Подготовка </a:t>
            </a:r>
            <a:r>
              <a:rPr lang="ru-RU" sz="2000" b="1" dirty="0">
                <a:solidFill>
                  <a:srgbClr val="E04E39"/>
                </a:solidFill>
              </a:rPr>
              <a:t>пакета документов для государственной регистрации </a:t>
            </a:r>
            <a:r>
              <a:rPr lang="ru-RU" sz="2000" b="1" dirty="0" smtClean="0">
                <a:solidFill>
                  <a:srgbClr val="E04E39"/>
                </a:solidFill>
              </a:rPr>
              <a:t>юридического лица;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E04E39"/>
                </a:solidFill>
              </a:rPr>
              <a:t>Подбор ОКВЭД;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E04E39"/>
                </a:solidFill>
              </a:rPr>
              <a:t>Государственная </a:t>
            </a:r>
            <a:r>
              <a:rPr lang="ru-RU" sz="2000" b="1" dirty="0">
                <a:solidFill>
                  <a:srgbClr val="E04E39"/>
                </a:solidFill>
              </a:rPr>
              <a:t>регистрация </a:t>
            </a:r>
            <a:r>
              <a:rPr lang="ru-RU" sz="2000" b="1" dirty="0" smtClean="0">
                <a:solidFill>
                  <a:srgbClr val="E04E39"/>
                </a:solidFill>
              </a:rPr>
              <a:t>юридических лиц (крестьянских </a:t>
            </a:r>
            <a:r>
              <a:rPr lang="ru-RU" sz="2000" b="1" dirty="0">
                <a:solidFill>
                  <a:srgbClr val="E04E39"/>
                </a:solidFill>
              </a:rPr>
              <a:t>(фермерских) </a:t>
            </a:r>
            <a:r>
              <a:rPr lang="ru-RU" sz="2000" b="1" dirty="0" smtClean="0">
                <a:solidFill>
                  <a:srgbClr val="E04E39"/>
                </a:solidFill>
              </a:rPr>
              <a:t>хозяйств);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E04E39"/>
                </a:solidFill>
              </a:rPr>
              <a:t>Регистрация прав на недвижимое имущество и кадастровый учет;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E04E39"/>
                </a:solidFill>
              </a:rPr>
              <a:t>Открытие расчетного счета в кредитной организации;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04E39"/>
                </a:solidFill>
              </a:rPr>
              <a:t>Бесплатное информирование налогоплательщиков о действующих налогах и сборах, законодательстве Российской Федерации о налогах и сборах и принятых в соответствии с ним нормативных правовых </a:t>
            </a:r>
            <a:r>
              <a:rPr lang="ru-RU" sz="2000" b="1" dirty="0" smtClean="0">
                <a:solidFill>
                  <a:srgbClr val="E04E39"/>
                </a:solidFill>
              </a:rPr>
              <a:t>актах;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04E39"/>
                </a:solidFill>
              </a:rPr>
              <a:t>и</a:t>
            </a:r>
            <a:r>
              <a:rPr lang="ru-RU" sz="2000" b="1" dirty="0" smtClean="0">
                <a:solidFill>
                  <a:srgbClr val="E04E39"/>
                </a:solidFill>
              </a:rPr>
              <a:t> др.</a:t>
            </a:r>
            <a:endParaRPr lang="ru-RU" sz="2000" b="1" dirty="0">
              <a:solidFill>
                <a:srgbClr val="E04E3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E04E3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438" y="951256"/>
            <a:ext cx="5811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Начинающим фермерам в рамках комплексной услуги доступно получение комплекса услуг и мер поддержки по единому заявлению:</a:t>
            </a:r>
          </a:p>
        </p:txBody>
      </p:sp>
      <p:sp>
        <p:nvSpPr>
          <p:cNvPr id="12" name="AutoShape 4" descr="https://im0-tub-ru.yandex.net/i?id=50c089bc87cfd69c7adbbb09d615d6f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9" descr="http://www.brom.ru/gr/p/bizindex_katalo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1" descr="http://www.brom.ru/gr/p/bizindex_katalo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74237" y="4401519"/>
            <a:ext cx="5114440" cy="1332854"/>
          </a:xfrm>
          <a:prstGeom prst="roundRect">
            <a:avLst/>
          </a:prstGeom>
          <a:solidFill>
            <a:srgbClr val="D8B088"/>
          </a:solidFill>
          <a:ln>
            <a:solidFill>
              <a:srgbClr val="D8B08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Регистрация в качестве главы КФХ                        БЕЗ ОПЛАТЫ государственной пошлины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7" y="221837"/>
            <a:ext cx="11405450" cy="52159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Услуги ао «Корпорация МСП» в </a:t>
            </a:r>
            <a:r>
              <a:rPr lang="ru-RU" dirty="0" smtClean="0">
                <a:latin typeface="Calibri"/>
              </a:rPr>
              <a:t>центрах </a:t>
            </a:r>
            <a:r>
              <a:rPr lang="ru-RU" dirty="0">
                <a:latin typeface="Calibri"/>
              </a:rPr>
              <a:t>«Мой бизнес»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2947" y="9249443"/>
            <a:ext cx="2201229" cy="1149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Каталог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1" y="5071876"/>
            <a:ext cx="3561020" cy="1585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0267" y="3945938"/>
            <a:ext cx="57318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E04E39"/>
                </a:solidFill>
              </a:rPr>
              <a:t>Преимущества регистрации на </a:t>
            </a:r>
          </a:p>
          <a:p>
            <a:r>
              <a:rPr lang="ru-RU" b="1" u="sng" dirty="0" smtClean="0">
                <a:solidFill>
                  <a:srgbClr val="E04E39"/>
                </a:solidFill>
              </a:rPr>
              <a:t>портале «Бизнес-Навигатор: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04E39"/>
                </a:solidFill>
              </a:rPr>
              <a:t>Возможность создания бизнес-плана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04E39"/>
                </a:solidFill>
              </a:rPr>
              <a:t>Подбор помещения для бизнеса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04E39"/>
                </a:solidFill>
              </a:rPr>
              <a:t>Проверка контрагентов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04E39"/>
                </a:solidFill>
              </a:rPr>
              <a:t>База правовых решений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04E39"/>
                </a:solidFill>
              </a:rPr>
              <a:t>Информация о франшизах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E04E39"/>
                </a:solidFill>
              </a:rPr>
              <a:t>Продвижение бизнеса в сети «Интернет»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E04E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E04E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E04E3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167" y="1037999"/>
            <a:ext cx="46717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еализовано предоставление 7 услуг </a:t>
            </a: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АО «Корпорация МСП» по направлениям: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Имущественной поддержки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Финансовой поддержки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Информирование о закупках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Информирование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 поставщиках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Информирование 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тренингах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Информирование о мерах поддержки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Регистрация на Портале Бизнес-навигатора МСП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AutoShape 4" descr="https://im0-tub-ru.yandex.net/i?id=50c089bc87cfd69c7adbbb09d615d6f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9" descr="http://www.brom.ru/gr/p/bizindex_katalo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1" descr="http://www.brom.ru/gr/p/bizindex_katalo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msb.khabkrai.ru/media/news/m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81564"/>
            <a:ext cx="4284689" cy="22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n----8sbaa2cjd7ae2aw.xn--p1ai/sites/default/files/press-voll_msp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20221"/>
          <a:stretch/>
        </p:blipFill>
        <p:spPr bwMode="auto">
          <a:xfrm>
            <a:off x="6271966" y="879634"/>
            <a:ext cx="4117339" cy="27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УСЛУГИ АО «МИКРОКРЕДИТНАЯ КОМПАНИЯ РЕСПУБЛИКИ КОМИ»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55490" y="1139609"/>
            <a:ext cx="9274285" cy="1184491"/>
          </a:xfrm>
          <a:prstGeom prst="flowChartAlternateProcess">
            <a:avLst/>
          </a:prstGeom>
          <a:solidFill>
            <a:srgbClr val="E04E39">
              <a:alpha val="83000"/>
            </a:srgbClr>
          </a:solidFill>
          <a:ln>
            <a:solidFill>
              <a:srgbClr val="E04E39">
                <a:alpha val="83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</a:t>
            </a:r>
            <a:r>
              <a:rPr lang="ru-RU" sz="2400" b="1" dirty="0" smtClean="0"/>
              <a:t>Информирование о порядке и условиях предоставления </a:t>
            </a:r>
            <a:r>
              <a:rPr lang="ru-RU" sz="2400" b="1" dirty="0" err="1" smtClean="0"/>
              <a:t>микрозаймов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" y="1255380"/>
            <a:ext cx="627604" cy="90241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56317" y="2469757"/>
            <a:ext cx="9273458" cy="1187843"/>
          </a:xfrm>
          <a:prstGeom prst="flowChartAlternateProcess">
            <a:avLst/>
          </a:prstGeom>
          <a:solidFill>
            <a:srgbClr val="E04E39">
              <a:alpha val="83000"/>
            </a:srgbClr>
          </a:solidFill>
          <a:ln>
            <a:solidFill>
              <a:srgbClr val="E04E39">
                <a:alpha val="83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 smtClean="0"/>
              <a:t>         </a:t>
            </a:r>
            <a:r>
              <a:rPr lang="ru-RU" sz="2400" b="1" dirty="0" smtClean="0">
                <a:solidFill>
                  <a:schemeClr val="bg1"/>
                </a:solidFill>
              </a:rPr>
              <a:t>Прием заявлений на предоставление </a:t>
            </a:r>
            <a:r>
              <a:rPr lang="ru-RU" sz="2400" b="1" dirty="0" err="1" smtClean="0">
                <a:solidFill>
                  <a:schemeClr val="bg1"/>
                </a:solidFill>
              </a:rPr>
              <a:t>микрозайма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3" y="2610280"/>
            <a:ext cx="627604" cy="902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7"/>
          <a:stretch/>
        </p:blipFill>
        <p:spPr>
          <a:xfrm>
            <a:off x="7515953" y="0"/>
            <a:ext cx="4676047" cy="865604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00050" y="3924300"/>
            <a:ext cx="4857750" cy="2362200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2400" b="1" dirty="0" smtClean="0">
                <a:solidFill>
                  <a:srgbClr val="581D00"/>
                </a:solidFill>
              </a:rPr>
              <a:t>МИКРОЗАЙМ</a:t>
            </a:r>
          </a:p>
          <a:p>
            <a:pPr algn="ctr">
              <a:lnSpc>
                <a:spcPts val="1500"/>
              </a:lnSpc>
            </a:pPr>
            <a:endParaRPr lang="ru-RU" sz="2400" b="1" dirty="0" smtClean="0">
              <a:solidFill>
                <a:srgbClr val="581D00"/>
              </a:solidFill>
            </a:endParaRPr>
          </a:p>
          <a:p>
            <a:pPr>
              <a:lnSpc>
                <a:spcPts val="1500"/>
              </a:lnSpc>
            </a:pPr>
            <a:endParaRPr lang="ru-RU" sz="2400" b="1" dirty="0" smtClean="0">
              <a:solidFill>
                <a:srgbClr val="581D0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2400" b="1" dirty="0" smtClean="0">
                <a:solidFill>
                  <a:srgbClr val="581D00"/>
                </a:solidFill>
              </a:rPr>
              <a:t>Размер → 50 тыс. – 5 млн. </a:t>
            </a:r>
            <a:r>
              <a:rPr lang="ru-RU" sz="2400" b="1" smtClean="0">
                <a:solidFill>
                  <a:srgbClr val="581D00"/>
                </a:solidFill>
              </a:rPr>
              <a:t>руб.</a:t>
            </a:r>
            <a:endParaRPr lang="ru-RU" sz="2800" b="1" dirty="0" smtClean="0">
              <a:solidFill>
                <a:srgbClr val="581D00"/>
              </a:solidFill>
            </a:endParaRPr>
          </a:p>
          <a:p>
            <a:pPr>
              <a:lnSpc>
                <a:spcPts val="1500"/>
              </a:lnSpc>
            </a:pPr>
            <a:endParaRPr lang="ru-RU" sz="2400" b="1" dirty="0" smtClean="0">
              <a:solidFill>
                <a:srgbClr val="581D0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2400" b="1" dirty="0" smtClean="0">
                <a:solidFill>
                  <a:srgbClr val="581D00"/>
                </a:solidFill>
              </a:rPr>
              <a:t>Срок      → 1 месяц – 36 месяцев</a:t>
            </a:r>
          </a:p>
          <a:p>
            <a:pPr>
              <a:lnSpc>
                <a:spcPts val="1500"/>
              </a:lnSpc>
            </a:pPr>
            <a:endParaRPr lang="ru-RU" sz="2400" b="1" dirty="0" smtClean="0">
              <a:solidFill>
                <a:srgbClr val="581D0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2400" b="1" dirty="0" smtClean="0">
                <a:solidFill>
                  <a:srgbClr val="581D00"/>
                </a:solidFill>
              </a:rPr>
              <a:t>Ставка  →  от 5,5% до 10%</a:t>
            </a:r>
            <a:endParaRPr lang="ru-RU" sz="2400" b="1" dirty="0">
              <a:solidFill>
                <a:srgbClr val="581D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19725" y="3924301"/>
            <a:ext cx="4181475" cy="2362200"/>
          </a:xfrm>
          <a:prstGeom prst="roundRect">
            <a:avLst/>
          </a:prstGeom>
          <a:solidFill>
            <a:srgbClr val="D8B0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581D00"/>
                </a:solidFill>
              </a:rPr>
              <a:t>МОНОГОРОДА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581D00"/>
                </a:solidFill>
              </a:rPr>
              <a:t>   Инта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581D00"/>
                </a:solidFill>
              </a:rPr>
              <a:t>   Воркута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581D00"/>
                </a:solidFill>
              </a:rPr>
              <a:t>   </a:t>
            </a:r>
            <a:r>
              <a:rPr lang="ru-RU" sz="2000" b="1" dirty="0" err="1" smtClean="0">
                <a:solidFill>
                  <a:srgbClr val="581D00"/>
                </a:solidFill>
              </a:rPr>
              <a:t>Емва</a:t>
            </a:r>
            <a:endParaRPr lang="ru-RU" sz="2000" b="1" dirty="0" smtClean="0">
              <a:solidFill>
                <a:srgbClr val="581D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581D00"/>
                </a:solidFill>
              </a:rPr>
              <a:t>   </a:t>
            </a:r>
            <a:r>
              <a:rPr lang="ru-RU" sz="2000" b="1" dirty="0" err="1" smtClean="0">
                <a:solidFill>
                  <a:srgbClr val="581D00"/>
                </a:solidFill>
              </a:rPr>
              <a:t>Жешарт</a:t>
            </a:r>
            <a:endParaRPr lang="ru-RU" sz="2000" b="1" dirty="0" smtClean="0">
              <a:solidFill>
                <a:srgbClr val="581D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000" b="1" dirty="0" smtClean="0">
              <a:solidFill>
                <a:srgbClr val="581D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581D00"/>
                </a:solidFill>
              </a:rPr>
              <a:t>Процентная ставка – 3,5%</a:t>
            </a:r>
            <a:endParaRPr lang="ru-RU" sz="2000" b="1" dirty="0">
              <a:solidFill>
                <a:srgbClr val="581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Условия предоставления </a:t>
            </a:r>
            <a:r>
              <a:rPr lang="ru-RU" dirty="0" err="1" smtClean="0">
                <a:latin typeface="+mn-lt"/>
              </a:rPr>
              <a:t>микрозайма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09" y="1273468"/>
            <a:ext cx="11269014" cy="5016500"/>
          </a:xfrm>
        </p:spPr>
        <p:txBody>
          <a:bodyPr/>
          <a:lstStyle/>
          <a:p>
            <a:pPr marL="45720" indent="0">
              <a:buClr>
                <a:srgbClr val="8B5C2D"/>
              </a:buClr>
              <a:buNone/>
            </a:pPr>
            <a:r>
              <a:rPr lang="ru-RU" dirty="0" smtClean="0"/>
              <a:t>      </a:t>
            </a:r>
            <a:r>
              <a:rPr lang="ru-RU" sz="2400" dirty="0" smtClean="0"/>
              <a:t>Соответствие критериям, установленным Федеральным законом </a:t>
            </a:r>
            <a:r>
              <a:rPr lang="ru-RU" sz="2400" dirty="0"/>
              <a:t>от 24.07.2007 года № 209-ФЗ «О развитии малого и среднего предпринимательства в Российской Федерации</a:t>
            </a:r>
            <a:r>
              <a:rPr lang="ru-RU" sz="2400" dirty="0" smtClean="0"/>
              <a:t>»;</a:t>
            </a:r>
          </a:p>
          <a:p>
            <a:pPr marL="45720" indent="0">
              <a:buClr>
                <a:srgbClr val="8B5C2D"/>
              </a:buClr>
              <a:buNone/>
            </a:pPr>
            <a:r>
              <a:rPr lang="ru-RU" sz="2400" dirty="0" smtClean="0"/>
              <a:t>     Зарегистрированный субъект МСП и </a:t>
            </a:r>
            <a:r>
              <a:rPr lang="ru-RU" sz="2400" dirty="0"/>
              <a:t>осуществляющим деятельность </a:t>
            </a:r>
            <a:r>
              <a:rPr lang="ru-RU" sz="2400" dirty="0" smtClean="0"/>
              <a:t>не </a:t>
            </a:r>
            <a:r>
              <a:rPr lang="ru-RU" sz="2400" dirty="0"/>
              <a:t>менее 3 месяцев на дату обращения за получением </a:t>
            </a:r>
            <a:r>
              <a:rPr lang="ru-RU" sz="2400" dirty="0" err="1"/>
              <a:t>микрозайма</a:t>
            </a:r>
            <a:r>
              <a:rPr lang="ru-RU" sz="2400" dirty="0" smtClean="0"/>
              <a:t>;</a:t>
            </a:r>
          </a:p>
          <a:p>
            <a:pPr marL="45720" indent="0">
              <a:buClr>
                <a:srgbClr val="8B5C2D"/>
              </a:buClr>
              <a:buNone/>
            </a:pPr>
            <a:r>
              <a:rPr lang="ru-RU" sz="2400" dirty="0" smtClean="0"/>
              <a:t>     Не иметь задолженности </a:t>
            </a:r>
            <a:r>
              <a:rPr lang="ru-RU" sz="2400" dirty="0"/>
              <a:t>по начисленным налогам, сборам и иным обязательным </a:t>
            </a:r>
            <a:r>
              <a:rPr lang="ru-RU" sz="2400" dirty="0" smtClean="0"/>
              <a:t>платежам (в том числе задолженности по выплате заработной платы);</a:t>
            </a:r>
          </a:p>
          <a:p>
            <a:pPr marL="45720" indent="0">
              <a:buClr>
                <a:srgbClr val="8B5C2D"/>
              </a:buClr>
              <a:buNone/>
            </a:pPr>
            <a:r>
              <a:rPr lang="ru-RU" sz="2400" dirty="0" smtClean="0"/>
              <a:t>     Не иметь задолженности по кредитам;</a:t>
            </a:r>
          </a:p>
          <a:p>
            <a:pPr marL="45720" indent="0">
              <a:buClr>
                <a:srgbClr val="8B5C2D"/>
              </a:buClr>
              <a:buNone/>
            </a:pPr>
            <a:r>
              <a:rPr lang="ru-RU" sz="2400" dirty="0" smtClean="0"/>
              <a:t>     Не участвовать в процедуре несостоятельности (банкротства).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3" y="1112504"/>
            <a:ext cx="432991" cy="622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3" y="2312654"/>
            <a:ext cx="432991" cy="622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3" y="3122279"/>
            <a:ext cx="432991" cy="622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0" y="4436729"/>
            <a:ext cx="432991" cy="622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0" y="5059318"/>
            <a:ext cx="432991" cy="6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ФЦ для бизне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2_МФЦ для бизне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Произвольный</PresentationFormat>
  <Paragraphs>134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МФЦ для бизнеса</vt:lpstr>
      <vt:lpstr>2_МФЦ для бизнеса</vt:lpstr>
      <vt:lpstr>Центры оказания услуг «Мой бизнес» (ЦОУ),  специализирующиеся на предоставлении услуг юридическим лицам (бизнесу), индивидуальным предпринимателям и гражданам, планирующим начать предпринимательскую деятельность</vt:lpstr>
      <vt:lpstr>Схема сети ЦОУ «Мой бизнес»</vt:lpstr>
      <vt:lpstr>ЦЕНТР ОКАЗАНИЯ УСЛУГ «Мой БИЗНЕС» в г. Сыктывкаре</vt:lpstr>
      <vt:lpstr>Преимущества сети центров «Мой бизнес»</vt:lpstr>
      <vt:lpstr>Доступные меры поддержки для представителей КФХ</vt:lpstr>
      <vt:lpstr>Комплексная услуга «открытие своего дела» – первый шаг к созданию фермерского хозяйства</vt:lpstr>
      <vt:lpstr>Услуги ао «Корпорация МСП» в центрах «Мой бизнес»</vt:lpstr>
      <vt:lpstr>УСЛУГИ АО «МИКРОКРЕДИТНАЯ КОМПАНИЯ РЕСПУБЛИКИ КОМИ» </vt:lpstr>
      <vt:lpstr>Условия предоставления микрозайма</vt:lpstr>
      <vt:lpstr>Целевое использование микрозайма</vt:lpstr>
      <vt:lpstr>Обеспечение микрозайма и Срок рассмотрения обращения</vt:lpstr>
      <vt:lpstr>Услуги АО «Гарантийный фонд Республики Коми»   ГУП РК «РП «Бизнес-инкубатор»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2014-03-16T18:37:39Z</dcterms:created>
  <dcterms:modified xsi:type="dcterms:W3CDTF">2019-08-13T13:36:35Z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